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4"/>
  </p:notesMasterIdLst>
  <p:sldIdLst>
    <p:sldId id="257" r:id="rId2"/>
    <p:sldId id="259" r:id="rId3"/>
    <p:sldId id="261" r:id="rId4"/>
    <p:sldId id="260" r:id="rId5"/>
    <p:sldId id="262" r:id="rId6"/>
    <p:sldId id="263" r:id="rId7"/>
    <p:sldId id="266" r:id="rId8"/>
    <p:sldId id="264" r:id="rId9"/>
    <p:sldId id="267" r:id="rId10"/>
    <p:sldId id="265" r:id="rId11"/>
    <p:sldId id="270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6D302-0AC0-4EA4-A0E7-B022E5976B59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59C61-5EF2-40E5-89FE-A8C8552DD1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9970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651DF-EC84-4702-8D0E-251F09AA4F6C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4970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2592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1416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049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9551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3899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967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8519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4339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947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8330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140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46F6E76-D6C4-4F41-8B56-236687B0A30A}" type="datetimeFigureOut">
              <a:rPr lang="it-IT" smtClean="0"/>
              <a:t>16/09/2018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EA54E60-894F-4374-AF22-CC94706D8AC5}" type="slidenum">
              <a:rPr lang="it-IT" smtClean="0"/>
              <a:t>‹N›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2633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CA6481F6-14E6-4CDA-8064-EA3D56C6E3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5400" dirty="0"/>
              <a:t>ROUND ROBIN CQI BASED </a:t>
            </a:r>
            <a:br>
              <a:rPr lang="it-IT" sz="5400" dirty="0"/>
            </a:br>
            <a:r>
              <a:rPr lang="it-IT" sz="5400" dirty="0"/>
              <a:t>CELLULAR NETWORK</a:t>
            </a:r>
          </a:p>
        </p:txBody>
      </p:sp>
      <p:sp>
        <p:nvSpPr>
          <p:cNvPr id="8" name="Sottotitolo 7">
            <a:extLst>
              <a:ext uri="{FF2B5EF4-FFF2-40B4-BE49-F238E27FC236}">
                <a16:creationId xmlns:a16="http://schemas.microsoft.com/office/drawing/2014/main" id="{8AA7AE34-9040-43E4-8B88-06371BB82A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it-IT" sz="2300" dirty="0"/>
              <a:t>Performance evaluation of a RR </a:t>
            </a:r>
            <a:r>
              <a:rPr lang="it-IT" sz="2300" dirty="0" err="1"/>
              <a:t>cqi</a:t>
            </a:r>
            <a:r>
              <a:rPr lang="it-IT" sz="2300" dirty="0"/>
              <a:t> </a:t>
            </a:r>
            <a:r>
              <a:rPr lang="it-IT" sz="2300" dirty="0" err="1"/>
              <a:t>based</a:t>
            </a:r>
            <a:r>
              <a:rPr lang="it-IT" sz="2300" dirty="0"/>
              <a:t> </a:t>
            </a:r>
            <a:r>
              <a:rPr lang="it-IT" sz="2300" dirty="0" err="1"/>
              <a:t>cellular</a:t>
            </a:r>
            <a:r>
              <a:rPr lang="it-IT" sz="2300" dirty="0"/>
              <a:t> network</a:t>
            </a:r>
          </a:p>
        </p:txBody>
      </p:sp>
      <p:pic>
        <p:nvPicPr>
          <p:cNvPr id="6" name="Picture 34" descr="marchio_unipi_pant541_288">
            <a:extLst>
              <a:ext uri="{FF2B5EF4-FFF2-40B4-BE49-F238E27FC236}">
                <a16:creationId xmlns:a16="http://schemas.microsoft.com/office/drawing/2014/main" id="{DE0DB832-CE1C-4722-9E1C-9BFC208DD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04008" y="758952"/>
            <a:ext cx="2783984" cy="1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D442672-C992-47B8-A5E7-19C4D10F3526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A48882-6874-4B2D-8E28-294BF6F4BA7F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69807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2A2569-8E52-461B-83C5-C2584F2F1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 err="1"/>
              <a:t>Conclusions</a:t>
            </a:r>
            <a:r>
              <a:rPr lang="it-IT" sz="4000" b="1" dirty="0"/>
              <a:t> (1/3)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50B857-177B-4086-A120-F5D42E0A5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475167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/>
              <a:t>Best-CQI </a:t>
            </a:r>
            <a:r>
              <a:rPr lang="it-IT" dirty="0" err="1"/>
              <a:t>based</a:t>
            </a:r>
            <a:r>
              <a:rPr lang="it-IT" dirty="0"/>
              <a:t> frame </a:t>
            </a:r>
            <a:r>
              <a:rPr lang="it-IT" dirty="0" err="1"/>
              <a:t>scheduler</a:t>
            </a:r>
            <a:r>
              <a:rPr lang="it-IT" dirty="0"/>
              <a:t> </a:t>
            </a:r>
            <a:r>
              <a:rPr lang="it-IT" dirty="0" err="1"/>
              <a:t>provides</a:t>
            </a:r>
            <a:r>
              <a:rPr lang="it-IT" dirty="0"/>
              <a:t> </a:t>
            </a:r>
            <a:r>
              <a:rPr lang="it-IT" b="1" dirty="0" err="1"/>
              <a:t>higher</a:t>
            </a:r>
            <a:r>
              <a:rPr lang="it-IT" dirty="0"/>
              <a:t> </a:t>
            </a:r>
            <a:r>
              <a:rPr lang="it-IT" b="1" dirty="0" err="1"/>
              <a:t>total</a:t>
            </a:r>
            <a:r>
              <a:rPr lang="it-IT" dirty="0"/>
              <a:t> </a:t>
            </a:r>
            <a:r>
              <a:rPr lang="it-IT" b="1" dirty="0"/>
              <a:t>throughput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Fair one in </a:t>
            </a:r>
            <a:r>
              <a:rPr lang="it-IT" dirty="0" err="1"/>
              <a:t>both</a:t>
            </a:r>
            <a:r>
              <a:rPr lang="it-IT" dirty="0"/>
              <a:t> </a:t>
            </a:r>
            <a:r>
              <a:rPr lang="it-IT" dirty="0" err="1"/>
              <a:t>scenarios</a:t>
            </a:r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pic>
        <p:nvPicPr>
          <p:cNvPr id="4" name="Picture 34" descr="marchio_unipi_pant541_288">
            <a:extLst>
              <a:ext uri="{FF2B5EF4-FFF2-40B4-BE49-F238E27FC236}">
                <a16:creationId xmlns:a16="http://schemas.microsoft.com/office/drawing/2014/main" id="{AEA202F3-1684-4C39-A29D-12836F274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945229" y="131885"/>
            <a:ext cx="1108537" cy="5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C9E5961F-B77B-4649-98E3-9EA2345B55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90" y="2635775"/>
            <a:ext cx="5607989" cy="2931449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1E34992C-39C5-4679-AEDC-1CD8DB9DD2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776" y="2635775"/>
            <a:ext cx="5607990" cy="2803995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263D732-993B-458F-AE8F-1C2834A119F2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EEA56BF-8189-4F75-AE19-BAEE3D6D2D01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0159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2A2569-8E52-461B-83C5-C2584F2F1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 err="1"/>
              <a:t>Conclusions</a:t>
            </a:r>
            <a:r>
              <a:rPr lang="it-IT" sz="4000" b="1" dirty="0"/>
              <a:t> (2/3)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6050B857-177B-4086-A120-F5D42E0A5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845733"/>
                <a:ext cx="10058400" cy="4475167"/>
              </a:xfrm>
            </p:spPr>
            <p:txBody>
              <a:bodyPr/>
              <a:lstStyle/>
              <a:p>
                <a:pPr marL="457200" indent="-457200">
                  <a:buFont typeface="+mj-lt"/>
                  <a:buAutoNum type="arabicPeriod" startAt="2"/>
                </a:pPr>
                <a:r>
                  <a:rPr lang="it-IT" dirty="0" err="1"/>
                  <a:t>However</a:t>
                </a:r>
                <a:r>
                  <a:rPr lang="it-IT" dirty="0"/>
                  <a:t> </a:t>
                </a:r>
                <a:r>
                  <a:rPr lang="it-IT" dirty="0" err="1"/>
                  <a:t>it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also</a:t>
                </a:r>
                <a:r>
                  <a:rPr lang="it-IT" dirty="0"/>
                  <a:t> </a:t>
                </a:r>
                <a:r>
                  <a:rPr lang="it-IT" dirty="0" err="1"/>
                  <a:t>true</a:t>
                </a:r>
                <a:r>
                  <a:rPr lang="it-IT" dirty="0"/>
                  <a:t> </a:t>
                </a:r>
                <a:r>
                  <a:rPr lang="it-IT" dirty="0" err="1"/>
                  <a:t>that</a:t>
                </a:r>
                <a:r>
                  <a:rPr lang="it-IT" dirty="0"/>
                  <a:t> </a:t>
                </a:r>
                <a:r>
                  <a:rPr lang="it-IT" dirty="0" err="1"/>
                  <a:t>it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b="1" dirty="0" err="1"/>
                  <a:t>less</a:t>
                </a:r>
                <a:r>
                  <a:rPr lang="it-IT" dirty="0"/>
                  <a:t> </a:t>
                </a:r>
                <a:r>
                  <a:rPr lang="it-IT" b="1" dirty="0"/>
                  <a:t>fair</a:t>
                </a:r>
                <a:r>
                  <a:rPr lang="it-IT" dirty="0"/>
                  <a:t> and </a:t>
                </a:r>
                <a:r>
                  <a:rPr lang="it-IT" dirty="0" err="1"/>
                  <a:t>this</a:t>
                </a:r>
                <a:r>
                  <a:rPr lang="it-IT" dirty="0"/>
                  <a:t> can be </a:t>
                </a:r>
                <a:r>
                  <a:rPr lang="it-IT" dirty="0" err="1"/>
                  <a:t>shown</a:t>
                </a:r>
                <a:r>
                  <a:rPr lang="it-IT" dirty="0"/>
                  <a:t> in </a:t>
                </a:r>
                <a:r>
                  <a:rPr lang="it-IT" dirty="0" err="1"/>
                  <a:t>Binomial</a:t>
                </a:r>
                <a:r>
                  <a:rPr lang="it-IT" dirty="0"/>
                  <a:t> scenario</a:t>
                </a:r>
              </a:p>
              <a:p>
                <a:endParaRPr lang="it-IT" dirty="0"/>
              </a:p>
              <a:p>
                <a:r>
                  <a:rPr lang="it-IT" dirty="0" err="1"/>
                  <a:t>When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/>
                      <m:t>λ</m:t>
                    </m:r>
                  </m:oMath>
                </a14:m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low </a:t>
                </a:r>
                <a:r>
                  <a:rPr lang="it-IT" dirty="0" err="1"/>
                  <a:t>there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low </a:t>
                </a:r>
                <a:r>
                  <a:rPr lang="it-IT" dirty="0" err="1"/>
                  <a:t>unfairness</a:t>
                </a:r>
                <a:r>
                  <a:rPr lang="it-IT" dirty="0"/>
                  <a:t> </a:t>
                </a:r>
                <a:br>
                  <a:rPr lang="it-IT" dirty="0"/>
                </a:br>
                <a:r>
                  <a:rPr lang="it-IT" dirty="0" err="1"/>
                  <a:t>since</a:t>
                </a:r>
                <a:r>
                  <a:rPr lang="it-IT" dirty="0"/>
                  <a:t> no one </a:t>
                </a:r>
                <a:r>
                  <a:rPr lang="it-IT" dirty="0" err="1"/>
                  <a:t>has</a:t>
                </a:r>
                <a:r>
                  <a:rPr lang="it-IT" dirty="0"/>
                  <a:t> </a:t>
                </a:r>
                <a:r>
                  <a:rPr lang="it-IT" dirty="0" err="1"/>
                  <a:t>reached</a:t>
                </a:r>
                <a:r>
                  <a:rPr lang="it-IT" dirty="0"/>
                  <a:t> </a:t>
                </a:r>
                <a:r>
                  <a:rPr lang="it-IT" dirty="0" err="1"/>
                  <a:t>saturation</a:t>
                </a:r>
                <a:r>
                  <a:rPr lang="it-IT" dirty="0"/>
                  <a:t> </a:t>
                </a:r>
                <a:r>
                  <a:rPr lang="it-IT" dirty="0" err="1"/>
                  <a:t>yet</a:t>
                </a:r>
                <a:br>
                  <a:rPr lang="it-IT" dirty="0"/>
                </a:br>
                <a:r>
                  <a:rPr lang="it-IT" dirty="0" err="1"/>
                  <a:t>but</a:t>
                </a:r>
                <a:r>
                  <a:rPr lang="it-IT" dirty="0"/>
                  <a:t> </a:t>
                </a:r>
                <a:r>
                  <a:rPr lang="it-IT" dirty="0" err="1"/>
                  <a:t>as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/>
                      <m:t>λ</m:t>
                    </m:r>
                  </m:oMath>
                </a14:m>
                <a:r>
                  <a:rPr lang="it-IT" dirty="0"/>
                  <a:t> </a:t>
                </a:r>
                <a:r>
                  <a:rPr lang="it-IT" dirty="0" err="1"/>
                  <a:t>grows</a:t>
                </a:r>
                <a:r>
                  <a:rPr lang="it-IT" dirty="0"/>
                  <a:t> user 9 </a:t>
                </a:r>
                <a:r>
                  <a:rPr lang="it-IT" dirty="0" err="1"/>
                  <a:t>uses</a:t>
                </a:r>
                <a:r>
                  <a:rPr lang="it-IT" dirty="0"/>
                  <a:t> </a:t>
                </a:r>
                <a:r>
                  <a:rPr lang="it-IT" dirty="0" err="1"/>
                  <a:t>all</a:t>
                </a:r>
                <a:r>
                  <a:rPr lang="it-IT" dirty="0"/>
                  <a:t> extra </a:t>
                </a:r>
                <a:r>
                  <a:rPr lang="it-IT" dirty="0" err="1"/>
                  <a:t>RBs</a:t>
                </a:r>
                <a:br>
                  <a:rPr lang="it-IT" dirty="0"/>
                </a:br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6050B857-177B-4086-A120-F5D42E0A5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845733"/>
                <a:ext cx="10058400" cy="4475167"/>
              </a:xfrm>
              <a:blipFill>
                <a:blip r:embed="rId2"/>
                <a:stretch>
                  <a:fillRect l="-1576" t="-163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4" descr="marchio_unipi_pant541_288">
            <a:extLst>
              <a:ext uri="{FF2B5EF4-FFF2-40B4-BE49-F238E27FC236}">
                <a16:creationId xmlns:a16="http://schemas.microsoft.com/office/drawing/2014/main" id="{AEA202F3-1684-4C39-A29D-12836F274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945229" y="131885"/>
            <a:ext cx="1108537" cy="5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F1A4000D-6EE9-49B0-A25A-04C13FE442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961" y="2317070"/>
            <a:ext cx="6548805" cy="327440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A9643D9A-99F4-4C5E-93FD-97246019C009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AFB088A-3CCE-41DF-987E-1AEF18912604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972276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2A2569-8E52-461B-83C5-C2584F2F1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 err="1"/>
              <a:t>Conclusions</a:t>
            </a:r>
            <a:r>
              <a:rPr lang="it-IT" sz="4000" b="1" dirty="0"/>
              <a:t> (3/3)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50B857-177B-4086-A120-F5D42E0A5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475167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it-IT" b="1" dirty="0"/>
              <a:t>Frame </a:t>
            </a:r>
            <a:r>
              <a:rPr lang="it-IT" b="1" dirty="0" err="1"/>
              <a:t>filling</a:t>
            </a:r>
            <a:r>
              <a:rPr lang="it-IT" b="1" dirty="0"/>
              <a:t> policies </a:t>
            </a:r>
            <a:r>
              <a:rPr lang="it-IT" dirty="0" err="1"/>
              <a:t>had</a:t>
            </a:r>
            <a:r>
              <a:rPr lang="it-IT" dirty="0"/>
              <a:t> big impact on performances and fairness. </a:t>
            </a:r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difficult</a:t>
            </a:r>
            <a:r>
              <a:rPr lang="it-IT" dirty="0"/>
              <a:t> to build an </a:t>
            </a:r>
            <a:r>
              <a:rPr lang="it-IT" dirty="0" err="1"/>
              <a:t>analytical</a:t>
            </a:r>
            <a:r>
              <a:rPr lang="it-IT" dirty="0"/>
              <a:t> model </a:t>
            </a:r>
            <a:r>
              <a:rPr lang="it-IT" dirty="0" err="1"/>
              <a:t>because</a:t>
            </a:r>
            <a:r>
              <a:rPr lang="it-IT" dirty="0"/>
              <a:t> of framing and requirements </a:t>
            </a:r>
            <a:r>
              <a:rPr lang="it-IT" dirty="0" err="1"/>
              <a:t>imposed</a:t>
            </a:r>
            <a:r>
              <a:rPr lang="it-IT" dirty="0"/>
              <a:t> by the model</a:t>
            </a:r>
          </a:p>
        </p:txBody>
      </p:sp>
      <p:pic>
        <p:nvPicPr>
          <p:cNvPr id="4" name="Picture 34" descr="marchio_unipi_pant541_288">
            <a:extLst>
              <a:ext uri="{FF2B5EF4-FFF2-40B4-BE49-F238E27FC236}">
                <a16:creationId xmlns:a16="http://schemas.microsoft.com/office/drawing/2014/main" id="{AEA202F3-1684-4C39-A29D-12836F274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945229" y="131885"/>
            <a:ext cx="1108537" cy="5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0245BA9-6120-4A01-AF94-A54428CAC1F1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CB8047E-7956-4708-BC50-8890EFE2BF7C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12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9E8E1D2-D984-43D0-81D6-2808C169F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451" y="2476870"/>
            <a:ext cx="7241295" cy="378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753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D4C22C-C3D8-4CD3-9D85-969982EAE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/>
              <a:t>Cellular Network: Model of the System (1/2)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Segnaposto contenuto 6">
                <a:extLst>
                  <a:ext uri="{FF2B5EF4-FFF2-40B4-BE49-F238E27FC236}">
                    <a16:creationId xmlns:a16="http://schemas.microsoft.com/office/drawing/2014/main" id="{9663AF18-48B8-4B0A-BBA2-DB5E3D66BA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78" y="1845733"/>
                <a:ext cx="10878699" cy="4590239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it-IT" sz="2400" dirty="0"/>
                  <a:t>Entities</a:t>
                </a:r>
                <a:r>
                  <a:rPr lang="it-IT" dirty="0"/>
                  <a:t>: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it-IT" b="1" dirty="0"/>
                  <a:t>1</a:t>
                </a:r>
                <a:r>
                  <a:rPr lang="it-IT" dirty="0"/>
                  <a:t> </a:t>
                </a:r>
                <a:r>
                  <a:rPr lang="it-IT" b="1" dirty="0"/>
                  <a:t>Antenna</a:t>
                </a:r>
                <a:r>
                  <a:rPr lang="it-IT" dirty="0"/>
                  <a:t>, </a:t>
                </a:r>
                <a:r>
                  <a:rPr lang="it-IT" dirty="0" err="1"/>
                  <a:t>which</a:t>
                </a:r>
                <a:r>
                  <a:rPr lang="it-IT" dirty="0"/>
                  <a:t> </a:t>
                </a:r>
                <a:r>
                  <a:rPr lang="it-IT" dirty="0" err="1"/>
                  <a:t>has</a:t>
                </a:r>
                <a:r>
                  <a:rPr lang="it-IT" dirty="0"/>
                  <a:t> infinite FIFO </a:t>
                </a:r>
                <a:r>
                  <a:rPr lang="it-IT" dirty="0" err="1"/>
                  <a:t>queues</a:t>
                </a:r>
                <a:r>
                  <a:rPr lang="it-IT" dirty="0"/>
                  <a:t>, one for </a:t>
                </a:r>
                <a:r>
                  <a:rPr lang="it-IT" dirty="0" err="1"/>
                  <a:t>each</a:t>
                </a:r>
                <a:r>
                  <a:rPr lang="it-IT" dirty="0"/>
                  <a:t> user, </a:t>
                </a:r>
                <a:r>
                  <a:rPr lang="it-IT" dirty="0" err="1"/>
                  <a:t>containing</a:t>
                </a:r>
                <a:r>
                  <a:rPr lang="it-IT" dirty="0"/>
                  <a:t> user </a:t>
                </a:r>
                <a:r>
                  <a:rPr lang="it-IT" dirty="0" err="1"/>
                  <a:t>packets</a:t>
                </a:r>
                <a:r>
                  <a:rPr lang="it-IT" dirty="0"/>
                  <a:t> 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it-IT" b="1" dirty="0"/>
                  <a:t>10 Mobile </a:t>
                </a:r>
                <a:r>
                  <a:rPr lang="it-IT" b="1" dirty="0" err="1"/>
                  <a:t>Stations</a:t>
                </a:r>
                <a:r>
                  <a:rPr lang="it-IT" dirty="0"/>
                  <a:t>, </a:t>
                </a:r>
                <a:r>
                  <a:rPr lang="it-IT" dirty="0" err="1"/>
                  <a:t>which</a:t>
                </a:r>
                <a:r>
                  <a:rPr lang="it-IT" dirty="0"/>
                  <a:t> are the users </a:t>
                </a:r>
                <a:r>
                  <a:rPr lang="it-IT" dirty="0" err="1"/>
                  <a:t>connected</a:t>
                </a:r>
                <a:r>
                  <a:rPr lang="it-IT" dirty="0"/>
                  <a:t> to the Antenna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it-IT" b="1" dirty="0"/>
                  <a:t>10 Web </a:t>
                </a:r>
                <a:r>
                  <a:rPr lang="it-IT" b="1" dirty="0" err="1"/>
                  <a:t>Servers</a:t>
                </a:r>
                <a:r>
                  <a:rPr lang="it-IT" dirty="0"/>
                  <a:t>, </a:t>
                </a:r>
                <a:r>
                  <a:rPr lang="it-IT" dirty="0" err="1"/>
                  <a:t>which</a:t>
                </a:r>
                <a:r>
                  <a:rPr lang="it-IT" dirty="0"/>
                  <a:t> are the packet </a:t>
                </a:r>
                <a:r>
                  <a:rPr lang="it-IT" dirty="0" err="1"/>
                  <a:t>sources</a:t>
                </a:r>
                <a:r>
                  <a:rPr lang="it-IT" dirty="0"/>
                  <a:t>, one for </a:t>
                </a:r>
                <a:r>
                  <a:rPr lang="it-IT" dirty="0" err="1"/>
                  <a:t>each</a:t>
                </a:r>
                <a:r>
                  <a:rPr lang="it-IT" dirty="0"/>
                  <a:t> user, in </a:t>
                </a:r>
                <a:r>
                  <a:rPr lang="it-IT" dirty="0" err="1"/>
                  <a:t>order</a:t>
                </a:r>
                <a:r>
                  <a:rPr lang="it-IT" dirty="0"/>
                  <a:t> to </a:t>
                </a:r>
                <a:r>
                  <a:rPr lang="it-IT" dirty="0" err="1"/>
                  <a:t>implement</a:t>
                </a:r>
                <a:r>
                  <a:rPr lang="it-IT" dirty="0"/>
                  <a:t> </a:t>
                </a:r>
                <a:r>
                  <a:rPr lang="it-IT" dirty="0" err="1"/>
                  <a:t>unicasting</a:t>
                </a:r>
                <a:endParaRPr lang="it-IT" dirty="0"/>
              </a:p>
              <a:p>
                <a:pPr marL="0" indent="0">
                  <a:buNone/>
                </a:pPr>
                <a:r>
                  <a:rPr lang="it-IT" sz="2400" dirty="0" err="1"/>
                  <a:t>Interactions</a:t>
                </a:r>
                <a:r>
                  <a:rPr lang="it-IT" sz="2400" dirty="0"/>
                  <a:t>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dirty="0"/>
                  <a:t> </a:t>
                </a:r>
                <a:r>
                  <a:rPr lang="it-IT" sz="1800" dirty="0"/>
                  <a:t>Web server </a:t>
                </a:r>
                <a:r>
                  <a:rPr lang="it-IT" sz="1800" dirty="0" err="1"/>
                  <a:t>modules</a:t>
                </a:r>
                <a:r>
                  <a:rPr lang="it-IT" sz="1800" dirty="0"/>
                  <a:t> generate </a:t>
                </a:r>
                <a:r>
                  <a:rPr lang="it-IT" sz="1800" b="1" dirty="0" err="1"/>
                  <a:t>UserPackets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whose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sizes</a:t>
                </a:r>
                <a:r>
                  <a:rPr lang="it-IT" sz="1800" dirty="0"/>
                  <a:t> are </a:t>
                </a:r>
                <a:r>
                  <a:rPr lang="it-IT" sz="1800" b="1" dirty="0" err="1"/>
                  <a:t>integer</a:t>
                </a:r>
                <a:r>
                  <a:rPr lang="it-IT" sz="1800" b="1" dirty="0"/>
                  <a:t> </a:t>
                </a:r>
                <a:r>
                  <a:rPr lang="it-IT" sz="1800" b="1" dirty="0" err="1"/>
                  <a:t>RVs</a:t>
                </a:r>
                <a:r>
                  <a:rPr lang="it-IT" sz="1800" b="1" dirty="0"/>
                  <a:t> </a:t>
                </a:r>
                <a14:m>
                  <m:oMath xmlns:m="http://schemas.openxmlformats.org/officeDocument/2006/math"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~ </m:t>
                    </m:r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𝑼</m:t>
                    </m:r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𝟑</m:t>
                    </m:r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𝟕𝟓</m:t>
                    </m:r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it-IT" sz="1800" b="1" dirty="0"/>
                  <a:t> </a:t>
                </a:r>
                <a:r>
                  <a:rPr lang="it-IT" sz="1800" dirty="0"/>
                  <a:t>and </a:t>
                </a:r>
                <a:r>
                  <a:rPr lang="it-IT" sz="1800" dirty="0" err="1"/>
                  <a:t>send</a:t>
                </a:r>
                <a:r>
                  <a:rPr lang="it-IT" sz="1800" dirty="0"/>
                  <a:t> </a:t>
                </a:r>
                <a:r>
                  <a:rPr lang="it-IT" sz="1800" dirty="0" err="1"/>
                  <a:t>them</a:t>
                </a:r>
                <a:r>
                  <a:rPr lang="it-IT" sz="1800" dirty="0"/>
                  <a:t> </a:t>
                </a:r>
                <a:br>
                  <a:rPr lang="it-IT" sz="1800" dirty="0"/>
                </a:br>
                <a:r>
                  <a:rPr lang="it-IT" sz="1800" dirty="0"/>
                  <a:t>to the </a:t>
                </a:r>
                <a:r>
                  <a:rPr lang="it-IT" sz="1800" dirty="0" err="1"/>
                  <a:t>corresponding</a:t>
                </a:r>
                <a:r>
                  <a:rPr lang="it-IT" sz="1800" dirty="0"/>
                  <a:t> FIFO </a:t>
                </a:r>
                <a:r>
                  <a:rPr lang="it-IT" sz="1800" dirty="0" err="1"/>
                  <a:t>queue</a:t>
                </a:r>
                <a:endParaRPr lang="it-IT" sz="1800" dirty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sz="1800" dirty="0"/>
                  <a:t> Antenna </a:t>
                </a:r>
                <a:r>
                  <a:rPr lang="it-IT" sz="1800" dirty="0" err="1"/>
                  <a:t>module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contains</a:t>
                </a:r>
                <a:r>
                  <a:rPr lang="it-IT" sz="1800" dirty="0"/>
                  <a:t> a </a:t>
                </a:r>
                <a:r>
                  <a:rPr lang="it-IT" sz="1800" b="1" dirty="0" err="1"/>
                  <a:t>Scheduler</a:t>
                </a:r>
                <a:r>
                  <a:rPr lang="it-IT" sz="1800" dirty="0"/>
                  <a:t> </a:t>
                </a:r>
                <a:r>
                  <a:rPr lang="it-IT" sz="1800" dirty="0" err="1"/>
                  <a:t>module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which</a:t>
                </a:r>
                <a:r>
                  <a:rPr lang="it-IT" sz="1800" dirty="0"/>
                  <a:t> </a:t>
                </a:r>
                <a:r>
                  <a:rPr lang="it-IT" sz="1800" dirty="0" err="1"/>
                  <a:t>at</a:t>
                </a:r>
                <a:r>
                  <a:rPr lang="it-IT" sz="1800" dirty="0"/>
                  <a:t> </a:t>
                </a:r>
                <a:r>
                  <a:rPr lang="it-IT" sz="1800" dirty="0" err="1"/>
                  <a:t>each</a:t>
                </a:r>
                <a:r>
                  <a:rPr lang="it-IT" sz="1800" dirty="0"/>
                  <a:t> </a:t>
                </a:r>
                <a:r>
                  <a:rPr lang="it-IT" sz="1800" dirty="0" err="1"/>
                  <a:t>timeslot</a:t>
                </a:r>
                <a:r>
                  <a:rPr lang="it-IT" sz="1800" dirty="0"/>
                  <a:t> (1 </a:t>
                </a:r>
                <a:r>
                  <a:rPr lang="it-IT" sz="1800" dirty="0" err="1"/>
                  <a:t>ms</a:t>
                </a:r>
                <a:r>
                  <a:rPr lang="it-IT" sz="1800" dirty="0"/>
                  <a:t>) </a:t>
                </a:r>
                <a:r>
                  <a:rPr lang="it-IT" sz="1800" dirty="0" err="1"/>
                  <a:t>serves</a:t>
                </a:r>
                <a:r>
                  <a:rPr lang="it-IT" sz="1800" dirty="0"/>
                  <a:t> users </a:t>
                </a:r>
                <a:br>
                  <a:rPr lang="it-IT" sz="1800" dirty="0"/>
                </a:br>
                <a:r>
                  <a:rPr lang="it-IT" sz="1800" dirty="0" err="1"/>
                  <a:t>according</a:t>
                </a:r>
                <a:r>
                  <a:rPr lang="it-IT" sz="1800" dirty="0"/>
                  <a:t> to a Round Robin policy </a:t>
                </a:r>
                <a:r>
                  <a:rPr lang="it-IT" sz="1800" dirty="0" err="1"/>
                  <a:t>sending</a:t>
                </a:r>
                <a:r>
                  <a:rPr lang="it-IT" sz="1800" dirty="0"/>
                  <a:t> </a:t>
                </a:r>
                <a:r>
                  <a:rPr lang="it-IT" sz="1800" dirty="0" err="1"/>
                  <a:t>them</a:t>
                </a:r>
                <a:r>
                  <a:rPr lang="it-IT" sz="1800" dirty="0"/>
                  <a:t> </a:t>
                </a:r>
                <a:r>
                  <a:rPr lang="it-IT" sz="1800" b="1" dirty="0" err="1"/>
                  <a:t>FrameChunks</a:t>
                </a:r>
                <a:r>
                  <a:rPr lang="it-IT" sz="1800" dirty="0"/>
                  <a:t> (subset of frame </a:t>
                </a:r>
                <a:r>
                  <a:rPr lang="it-IT" sz="1800" dirty="0" err="1"/>
                  <a:t>addressed</a:t>
                </a:r>
                <a:r>
                  <a:rPr lang="it-IT" sz="1800" dirty="0"/>
                  <a:t> to a </a:t>
                </a:r>
                <a:r>
                  <a:rPr lang="it-IT" sz="1800" dirty="0" err="1"/>
                  <a:t>specific</a:t>
                </a:r>
                <a:r>
                  <a:rPr lang="it-IT" sz="1800" dirty="0"/>
                  <a:t> user)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sz="1800" dirty="0"/>
                  <a:t> </a:t>
                </a:r>
                <a:r>
                  <a:rPr lang="it-IT" sz="1800" dirty="0" err="1"/>
                  <a:t>Each</a:t>
                </a:r>
                <a:r>
                  <a:rPr lang="it-IT" sz="1800" dirty="0"/>
                  <a:t> Mobile Station </a:t>
                </a:r>
                <a:r>
                  <a:rPr lang="it-IT" sz="1800" dirty="0" err="1"/>
                  <a:t>at</a:t>
                </a:r>
                <a:r>
                  <a:rPr lang="it-IT" sz="1800" dirty="0"/>
                  <a:t> the beginning of </a:t>
                </a:r>
                <a:r>
                  <a:rPr lang="it-IT" sz="1800" dirty="0" err="1"/>
                  <a:t>each</a:t>
                </a:r>
                <a:r>
                  <a:rPr lang="it-IT" sz="1800" dirty="0"/>
                  <a:t> </a:t>
                </a:r>
                <a:r>
                  <a:rPr lang="it-IT" sz="1800" dirty="0" err="1"/>
                  <a:t>timeslot</a:t>
                </a:r>
                <a:r>
                  <a:rPr lang="it-IT" sz="1800" dirty="0"/>
                  <a:t> </a:t>
                </a:r>
                <a:r>
                  <a:rPr lang="it-IT" sz="1800" dirty="0" err="1"/>
                  <a:t>send</a:t>
                </a:r>
                <a:r>
                  <a:rPr lang="it-IT" sz="1800" dirty="0"/>
                  <a:t> to the Antenna a </a:t>
                </a:r>
                <a:r>
                  <a:rPr lang="it-IT" sz="1800" b="1" dirty="0"/>
                  <a:t>CQI</a:t>
                </a:r>
                <a:r>
                  <a:rPr lang="it-IT" sz="1800" dirty="0"/>
                  <a:t> </a:t>
                </a:r>
                <a:r>
                  <a:rPr lang="it-IT" sz="1800" dirty="0" err="1"/>
                  <a:t>which</a:t>
                </a:r>
                <a:r>
                  <a:rPr lang="it-IT" sz="1800" dirty="0"/>
                  <a:t>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an </a:t>
                </a:r>
                <a:r>
                  <a:rPr lang="it-IT" sz="1800" dirty="0" err="1"/>
                  <a:t>integer</a:t>
                </a:r>
                <a:r>
                  <a:rPr lang="it-IT" sz="1800" dirty="0"/>
                  <a:t> </a:t>
                </a:r>
                <a:r>
                  <a:rPr lang="it-IT" sz="1800" b="1" dirty="0"/>
                  <a:t>RV </a:t>
                </a:r>
                <a14:m>
                  <m:oMath xmlns:m="http://schemas.openxmlformats.org/officeDocument/2006/math">
                    <m:r>
                      <a:rPr lang="it-IT" sz="1800" b="1" i="0" smtClean="0">
                        <a:latin typeface="Cambria Math" panose="02040503050406030204" pitchFamily="18" charset="0"/>
                      </a:rPr>
                      <m:t>~ </m:t>
                    </m:r>
                    <m:d>
                      <m:dPr>
                        <m:begChr m:val="{"/>
                        <m:endChr m:val=""/>
                        <m:ctrlPr>
                          <a:rPr lang="it-IT" sz="18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𝟏𝟓</m:t>
                        </m:r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}</m:t>
                        </m:r>
                      </m:e>
                    </m:d>
                  </m:oMath>
                </a14:m>
                <a:r>
                  <a:rPr lang="it-IT" sz="1800" dirty="0"/>
                  <a:t> </a:t>
                </a:r>
                <a:br>
                  <a:rPr lang="it-IT" sz="1800" dirty="0"/>
                </a:br>
                <a:r>
                  <a:rPr lang="it-IT" sz="1800" dirty="0"/>
                  <a:t>which </a:t>
                </a:r>
                <a:r>
                  <a:rPr lang="it-IT" sz="1800" dirty="0" err="1"/>
                  <a:t>determines</a:t>
                </a:r>
                <a:r>
                  <a:rPr lang="it-IT" sz="1800" dirty="0"/>
                  <a:t> the </a:t>
                </a:r>
                <a:r>
                  <a:rPr lang="it-IT" sz="1800" dirty="0" err="1"/>
                  <a:t>number</a:t>
                </a:r>
                <a:r>
                  <a:rPr lang="it-IT" sz="1800" dirty="0"/>
                  <a:t> of </a:t>
                </a:r>
                <a:r>
                  <a:rPr lang="it-IT" sz="1800" dirty="0" err="1"/>
                  <a:t>bytes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that</a:t>
                </a:r>
                <a:r>
                  <a:rPr lang="it-IT" sz="1800" dirty="0"/>
                  <a:t> the Antenna can pack </a:t>
                </a:r>
                <a:r>
                  <a:rPr lang="it-IT" sz="1800" dirty="0" err="1"/>
                  <a:t>into</a:t>
                </a:r>
                <a:r>
                  <a:rPr lang="it-IT" sz="1800" dirty="0"/>
                  <a:t> a single </a:t>
                </a:r>
                <a:r>
                  <a:rPr lang="it-IT" sz="1800" b="1" dirty="0"/>
                  <a:t>Resource Block (RB)</a:t>
                </a:r>
              </a:p>
              <a:p>
                <a:pPr marL="0" indent="0">
                  <a:buNone/>
                </a:pPr>
                <a:endParaRPr lang="it-IT" dirty="0"/>
              </a:p>
            </p:txBody>
          </p:sp>
        </mc:Choice>
        <mc:Fallback>
          <p:sp>
            <p:nvSpPr>
              <p:cNvPr id="7" name="Segnaposto contenuto 6">
                <a:extLst>
                  <a:ext uri="{FF2B5EF4-FFF2-40B4-BE49-F238E27FC236}">
                    <a16:creationId xmlns:a16="http://schemas.microsoft.com/office/drawing/2014/main" id="{9663AF18-48B8-4B0A-BBA2-DB5E3D66BA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78" y="1845733"/>
                <a:ext cx="10878699" cy="4590239"/>
              </a:xfrm>
              <a:blipFill>
                <a:blip r:embed="rId2"/>
                <a:stretch>
                  <a:fillRect l="-1569" t="-172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34" descr="marchio_unipi_pant541_288">
            <a:extLst>
              <a:ext uri="{FF2B5EF4-FFF2-40B4-BE49-F238E27FC236}">
                <a16:creationId xmlns:a16="http://schemas.microsoft.com/office/drawing/2014/main" id="{E41CD9BA-761D-46B7-AF9F-8F8A2DCEC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945229" y="131885"/>
            <a:ext cx="1108537" cy="5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757A70D-410B-4798-BDAE-DE05C077475D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DEDEC36-5547-4B02-9E59-49C64D60A977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04767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A8EFBA-FDBF-401A-A784-5ABFA52AE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/>
              <a:t>Cellular Network: Model of the System (2/2)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8287243-94B1-4E79-8396-0AE5865852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it-IT" sz="2400" dirty="0"/>
                  <a:t>Requirements: </a:t>
                </a:r>
                <a:endParaRPr lang="it-IT" sz="1800" dirty="0"/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it-IT" dirty="0"/>
                  <a:t>An RB can </a:t>
                </a:r>
                <a:r>
                  <a:rPr lang="it-IT" dirty="0" err="1"/>
                  <a:t>only</a:t>
                </a:r>
                <a:r>
                  <a:rPr lang="it-IT" dirty="0"/>
                  <a:t> </a:t>
                </a:r>
                <a:r>
                  <a:rPr lang="it-IT" dirty="0" err="1"/>
                  <a:t>carry</a:t>
                </a:r>
                <a:r>
                  <a:rPr lang="it-IT" dirty="0"/>
                  <a:t> </a:t>
                </a:r>
                <a:r>
                  <a:rPr lang="it-IT" dirty="0" err="1"/>
                  <a:t>traffic</a:t>
                </a:r>
                <a:r>
                  <a:rPr lang="it-IT" dirty="0"/>
                  <a:t> for one user</a:t>
                </a: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it-IT" dirty="0" err="1"/>
                  <a:t>Packets</a:t>
                </a:r>
                <a:r>
                  <a:rPr lang="it-IT" dirty="0"/>
                  <a:t> </a:t>
                </a:r>
                <a:r>
                  <a:rPr lang="it-IT" dirty="0" err="1"/>
                  <a:t>that</a:t>
                </a:r>
                <a:r>
                  <a:rPr lang="it-IT" dirty="0"/>
                  <a:t> </a:t>
                </a:r>
                <a:r>
                  <a:rPr lang="it-IT" dirty="0" err="1"/>
                  <a:t>cannot</a:t>
                </a:r>
                <a:r>
                  <a:rPr lang="it-IT" dirty="0"/>
                  <a:t> be </a:t>
                </a:r>
                <a:r>
                  <a:rPr lang="it-IT" dirty="0" err="1"/>
                  <a:t>transmitted</a:t>
                </a:r>
                <a:r>
                  <a:rPr lang="it-IT" dirty="0"/>
                  <a:t> </a:t>
                </a:r>
                <a:r>
                  <a:rPr lang="it-IT" dirty="0" err="1"/>
                  <a:t>entirely</a:t>
                </a:r>
                <a:r>
                  <a:rPr lang="it-IT" dirty="0"/>
                  <a:t> </a:t>
                </a:r>
                <a:r>
                  <a:rPr lang="it-IT" dirty="0" err="1"/>
                  <a:t>will</a:t>
                </a:r>
                <a:r>
                  <a:rPr lang="it-IT" dirty="0"/>
                  <a:t> </a:t>
                </a:r>
                <a:r>
                  <a:rPr lang="it-IT" dirty="0" err="1"/>
                  <a:t>not</a:t>
                </a:r>
                <a:r>
                  <a:rPr lang="it-IT" dirty="0"/>
                  <a:t> be </a:t>
                </a:r>
                <a:r>
                  <a:rPr lang="it-IT" dirty="0" err="1"/>
                  <a:t>scheduled</a:t>
                </a:r>
                <a:endParaRPr lang="it-IT" dirty="0"/>
              </a:p>
              <a:p>
                <a:pPr marL="0" indent="0">
                  <a:buNone/>
                </a:pPr>
                <a:r>
                  <a:rPr lang="it-IT" sz="2400" dirty="0"/>
                  <a:t>Frame </a:t>
                </a:r>
                <a:r>
                  <a:rPr lang="it-IT" sz="2400" dirty="0" err="1"/>
                  <a:t>filling</a:t>
                </a:r>
                <a:r>
                  <a:rPr lang="it-IT" sz="2400" dirty="0"/>
                  <a:t> policies: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it-IT" sz="1800" b="1" dirty="0"/>
                  <a:t>Fair</a:t>
                </a:r>
                <a:r>
                  <a:rPr lang="it-IT" sz="1800" dirty="0"/>
                  <a:t> </a:t>
                </a:r>
                <a:r>
                  <a:rPr lang="it-IT" sz="1800" b="1" dirty="0"/>
                  <a:t>Frame-</a:t>
                </a:r>
                <a:r>
                  <a:rPr lang="it-IT" sz="1800" b="1" dirty="0" err="1"/>
                  <a:t>Fill</a:t>
                </a:r>
                <a:r>
                  <a:rPr lang="it-IT" sz="1800" dirty="0"/>
                  <a:t>, </a:t>
                </a:r>
                <a:r>
                  <a:rPr lang="it-IT" sz="1800" dirty="0" err="1"/>
                  <a:t>whenever</a:t>
                </a:r>
                <a:r>
                  <a:rPr lang="it-IT" sz="1800" dirty="0"/>
                  <a:t> the frame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</a:t>
                </a:r>
                <a:r>
                  <a:rPr lang="it-IT" sz="1800" b="1" dirty="0" err="1"/>
                  <a:t>not</a:t>
                </a:r>
                <a:r>
                  <a:rPr lang="it-IT" sz="1800" dirty="0"/>
                  <a:t> </a:t>
                </a:r>
                <a:r>
                  <a:rPr lang="it-IT" sz="1800" dirty="0" err="1"/>
                  <a:t>filled</a:t>
                </a:r>
                <a:r>
                  <a:rPr lang="it-IT" sz="1800" dirty="0"/>
                  <a:t> by the </a:t>
                </a:r>
                <a:r>
                  <a:rPr lang="it-IT" sz="1800" dirty="0" err="1"/>
                  <a:t>current</a:t>
                </a:r>
                <a:r>
                  <a:rPr lang="it-IT" sz="1800" dirty="0"/>
                  <a:t> user </a:t>
                </a:r>
                <a:r>
                  <a:rPr lang="it-IT" sz="1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</a:t>
                </a:r>
                <a:r>
                  <a:rPr lang="it-IT" sz="1800" dirty="0"/>
                  <a:t>,</a:t>
                </a:r>
                <a:br>
                  <a:rPr lang="it-IT" sz="1800" dirty="0"/>
                </a:br>
                <a:r>
                  <a:rPr lang="it-IT" sz="1800" dirty="0"/>
                  <a:t>user </a:t>
                </a:r>
                <a:r>
                  <a:rPr lang="it-IT" sz="1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j</a:t>
                </a:r>
                <a:r>
                  <a:rPr lang="it-IT" sz="1800" dirty="0"/>
                  <a:t> is considered for service,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𝑝𝑟𝑜𝑏</m:t>
                    </m:r>
                    <m:d>
                      <m:dPr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den>
                    </m:f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∀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it-IT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endParaRPr lang="it-IT" sz="18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it-IT" sz="1800" b="1" dirty="0"/>
                  <a:t>Best CQI </a:t>
                </a:r>
                <a:r>
                  <a:rPr lang="it-IT" sz="1800" b="1" dirty="0" err="1"/>
                  <a:t>based</a:t>
                </a:r>
                <a:r>
                  <a:rPr lang="it-IT" sz="1800" b="1" dirty="0"/>
                  <a:t> Frame-</a:t>
                </a:r>
                <a:r>
                  <a:rPr lang="it-IT" sz="1800" b="1" dirty="0" err="1"/>
                  <a:t>Fill</a:t>
                </a:r>
                <a:r>
                  <a:rPr lang="it-IT" sz="1800" dirty="0"/>
                  <a:t>, </a:t>
                </a:r>
                <a:r>
                  <a:rPr lang="it-IT" sz="1800" dirty="0" err="1"/>
                  <a:t>whenever</a:t>
                </a:r>
                <a:r>
                  <a:rPr lang="it-IT" sz="1800" dirty="0"/>
                  <a:t> the frame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</a:t>
                </a:r>
                <a:r>
                  <a:rPr lang="it-IT" sz="1800" b="1" dirty="0" err="1"/>
                  <a:t>not</a:t>
                </a:r>
                <a:r>
                  <a:rPr lang="it-IT" sz="1800" dirty="0"/>
                  <a:t> </a:t>
                </a:r>
                <a:r>
                  <a:rPr lang="it-IT" sz="1800" dirty="0" err="1"/>
                  <a:t>filled</a:t>
                </a:r>
                <a:r>
                  <a:rPr lang="it-IT" sz="1800" dirty="0"/>
                  <a:t> by the</a:t>
                </a:r>
                <a:br>
                  <a:rPr lang="it-IT" sz="1800" dirty="0"/>
                </a:br>
                <a:r>
                  <a:rPr lang="it-IT" sz="1800" dirty="0" err="1"/>
                  <a:t>current</a:t>
                </a:r>
                <a:r>
                  <a:rPr lang="it-IT" sz="1800" dirty="0"/>
                  <a:t> user, other users	 </a:t>
                </a:r>
                <a:r>
                  <a:rPr lang="it-IT" sz="1800" dirty="0" err="1"/>
                  <a:t>will</a:t>
                </a:r>
                <a:r>
                  <a:rPr lang="it-IT" sz="1800" dirty="0"/>
                  <a:t> be </a:t>
                </a:r>
                <a:r>
                  <a:rPr lang="it-IT" sz="1800" dirty="0" err="1"/>
                  <a:t>served</a:t>
                </a:r>
                <a:r>
                  <a:rPr lang="it-IT" sz="1800" dirty="0"/>
                  <a:t> starting from </a:t>
                </a:r>
                <a:r>
                  <a:rPr lang="it-IT" sz="1800" dirty="0" err="1"/>
                  <a:t>higher</a:t>
                </a:r>
                <a:r>
                  <a:rPr lang="it-IT" sz="1800" dirty="0"/>
                  <a:t> CQI </a:t>
                </a:r>
                <a:r>
                  <a:rPr lang="it-IT" sz="1800" dirty="0" err="1"/>
                  <a:t>ones</a:t>
                </a:r>
                <a:endParaRPr lang="it-IT" sz="1800" dirty="0"/>
              </a:p>
              <a:p>
                <a:pPr marL="457200" indent="-457200">
                  <a:buFont typeface="+mj-lt"/>
                  <a:buAutoNum type="arabicPeriod"/>
                </a:pPr>
                <a:endParaRPr lang="it-IT" sz="1800" dirty="0"/>
              </a:p>
              <a:p>
                <a:pPr marL="0" indent="0">
                  <a:buNone/>
                </a:pPr>
                <a:r>
                  <a:rPr lang="it-IT" sz="1800" dirty="0" err="1"/>
                  <a:t>Different</a:t>
                </a:r>
                <a:r>
                  <a:rPr lang="it-IT" sz="1800" dirty="0"/>
                  <a:t> frame </a:t>
                </a:r>
                <a:r>
                  <a:rPr lang="it-IT" sz="1800" dirty="0" err="1"/>
                  <a:t>filling</a:t>
                </a:r>
                <a:r>
                  <a:rPr lang="it-IT" sz="1800" dirty="0"/>
                  <a:t> policies </a:t>
                </a:r>
                <a:r>
                  <a:rPr lang="it-IT" sz="1800" dirty="0" err="1"/>
                  <a:t>have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different</a:t>
                </a:r>
                <a:r>
                  <a:rPr lang="it-IT" sz="1800" dirty="0"/>
                  <a:t> impact on Throughput</a:t>
                </a:r>
                <a:br>
                  <a:rPr lang="it-IT" sz="1800" dirty="0"/>
                </a:br>
                <a:r>
                  <a:rPr lang="it-IT" sz="1800" dirty="0"/>
                  <a:t>and </a:t>
                </a:r>
                <a:r>
                  <a:rPr lang="it-IT" sz="1800" dirty="0" err="1"/>
                  <a:t>Response</a:t>
                </a:r>
                <a:r>
                  <a:rPr lang="it-IT" sz="1800" dirty="0"/>
                  <a:t> Time </a:t>
                </a:r>
                <a:r>
                  <a:rPr lang="it-IT" sz="1800" dirty="0" err="1"/>
                  <a:t>as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we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will</a:t>
                </a:r>
                <a:r>
                  <a:rPr lang="it-IT" sz="1800" dirty="0"/>
                  <a:t> </a:t>
                </a:r>
                <a:r>
                  <a:rPr lang="it-IT" sz="1800" dirty="0" err="1"/>
                  <a:t>see</a:t>
                </a:r>
                <a:r>
                  <a:rPr lang="it-IT" sz="1800" dirty="0"/>
                  <a:t>…</a:t>
                </a:r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8287243-94B1-4E79-8396-0AE5865852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18" t="-287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4" descr="marchio_unipi_pant541_288">
            <a:extLst>
              <a:ext uri="{FF2B5EF4-FFF2-40B4-BE49-F238E27FC236}">
                <a16:creationId xmlns:a16="http://schemas.microsoft.com/office/drawing/2014/main" id="{50B69A25-09F1-4634-8EF7-186482137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945229" y="131885"/>
            <a:ext cx="1108537" cy="5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8007CD69-866D-496E-9A83-EEF967827A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2725" y="2527609"/>
            <a:ext cx="2712955" cy="265961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978AC79-4584-4225-81E2-B28B3F1AA57F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B2748EC-6CF7-4EDE-A20E-C5DF33D517CF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608002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9345A7-D29F-4029-8AF8-AB0C51E81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/>
              <a:t>Cellular Network: Case of studies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5CD1E166-87B0-4EC1-A627-13633A0DD3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845734"/>
                <a:ext cx="10301648" cy="402336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it-IT" dirty="0"/>
                  <a:t>Behaviour of the </a:t>
                </a:r>
                <a:r>
                  <a:rPr lang="it-IT" b="1" dirty="0"/>
                  <a:t>Throughput</a:t>
                </a:r>
                <a:r>
                  <a:rPr lang="it-IT" dirty="0"/>
                  <a:t> and </a:t>
                </a:r>
                <a:r>
                  <a:rPr lang="it-IT" b="1" dirty="0" err="1"/>
                  <a:t>Response</a:t>
                </a:r>
                <a:r>
                  <a:rPr lang="it-IT" dirty="0"/>
                  <a:t> </a:t>
                </a:r>
                <a:r>
                  <a:rPr lang="it-IT" b="1" dirty="0"/>
                  <a:t>Time</a:t>
                </a:r>
                <a:r>
                  <a:rPr lang="it-IT" dirty="0"/>
                  <a:t> with a </a:t>
                </a:r>
                <a:r>
                  <a:rPr lang="it-IT" dirty="0" err="1"/>
                  <a:t>varying</a:t>
                </a:r>
                <a:r>
                  <a:rPr lang="it-IT" dirty="0"/>
                  <a:t> </a:t>
                </a:r>
                <a:r>
                  <a:rPr lang="it-IT" dirty="0" err="1"/>
                  <a:t>workload</a:t>
                </a:r>
                <a:r>
                  <a:rPr lang="it-IT" dirty="0"/>
                  <a:t> </a:t>
                </a:r>
                <a:br>
                  <a:rPr lang="it-IT" dirty="0"/>
                </a:br>
                <a:r>
                  <a:rPr lang="it-IT" dirty="0"/>
                  <a:t>in the following </a:t>
                </a:r>
                <a:r>
                  <a:rPr lang="it-IT" dirty="0" err="1"/>
                  <a:t>scenarios</a:t>
                </a:r>
                <a:r>
                  <a:rPr lang="it-IT" dirty="0"/>
                  <a:t>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it-IT" b="1" dirty="0" err="1"/>
                  <a:t>Uniform</a:t>
                </a:r>
                <a:r>
                  <a:rPr lang="it-IT" b="1" dirty="0"/>
                  <a:t> Scenario: </a:t>
                </a:r>
                <a:r>
                  <a:rPr lang="it-IT" dirty="0" err="1"/>
                  <a:t>CQIs</a:t>
                </a:r>
                <a:r>
                  <a:rPr lang="it-IT" dirty="0"/>
                  <a:t> are </a:t>
                </a:r>
                <a:r>
                  <a:rPr lang="it-IT" dirty="0" err="1"/>
                  <a:t>integer</a:t>
                </a:r>
                <a:r>
                  <a:rPr lang="it-IT" dirty="0"/>
                  <a:t> </a:t>
                </a:r>
                <a:r>
                  <a:rPr lang="it-IT" dirty="0" err="1"/>
                  <a:t>RVs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~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(1, 15)</m:t>
                    </m:r>
                  </m:oMath>
                </a14:m>
                <a:endParaRPr lang="it-IT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it-IT" b="1" dirty="0" err="1"/>
                  <a:t>Binomial</a:t>
                </a:r>
                <a:r>
                  <a:rPr lang="it-IT" b="1" dirty="0"/>
                  <a:t> Scenario: </a:t>
                </a:r>
                <a:r>
                  <a:rPr lang="it-IT" dirty="0" err="1"/>
                  <a:t>CQIs</a:t>
                </a:r>
                <a:r>
                  <a:rPr lang="it-IT" dirty="0"/>
                  <a:t> are </a:t>
                </a:r>
                <a:r>
                  <a:rPr lang="it-IT" dirty="0" err="1"/>
                  <a:t>RVs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~ 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𝐵𝑖𝑛</m:t>
                    </m:r>
                    <m:d>
                      <m:d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it-IT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it-IT" dirty="0"/>
              </a:p>
              <a:p>
                <a:pPr marL="0" indent="0">
                  <a:buNone/>
                </a:pPr>
                <a:r>
                  <a:rPr lang="it-IT" dirty="0"/>
                  <a:t>In </a:t>
                </a:r>
                <a:r>
                  <a:rPr lang="it-IT" dirty="0" err="1"/>
                  <a:t>each</a:t>
                </a:r>
                <a:r>
                  <a:rPr lang="it-IT" dirty="0"/>
                  <a:t> of the </a:t>
                </a:r>
                <a:r>
                  <a:rPr lang="it-IT" dirty="0" err="1"/>
                  <a:t>previous</a:t>
                </a:r>
                <a:r>
                  <a:rPr lang="it-IT" dirty="0"/>
                  <a:t> </a:t>
                </a:r>
                <a:r>
                  <a:rPr lang="it-IT" dirty="0" err="1"/>
                  <a:t>scenarios</a:t>
                </a:r>
                <a:r>
                  <a:rPr lang="it-IT" dirty="0"/>
                  <a:t> </a:t>
                </a:r>
                <a:r>
                  <a:rPr lang="it-IT" dirty="0" err="1"/>
                  <a:t>we</a:t>
                </a:r>
                <a:r>
                  <a:rPr lang="it-IT" dirty="0"/>
                  <a:t> </a:t>
                </a:r>
                <a:r>
                  <a:rPr lang="it-IT" dirty="0" err="1"/>
                  <a:t>have</a:t>
                </a:r>
                <a:r>
                  <a:rPr lang="it-IT" dirty="0"/>
                  <a:t> </a:t>
                </a:r>
                <a:r>
                  <a:rPr lang="it-IT" dirty="0" err="1"/>
                  <a:t>also</a:t>
                </a:r>
                <a:r>
                  <a:rPr lang="it-IT" dirty="0"/>
                  <a:t>:</a:t>
                </a:r>
              </a:p>
              <a:p>
                <a:pPr marL="514350" indent="-514350">
                  <a:buFont typeface="+mj-lt"/>
                  <a:buAutoNum type="romanLcPeriod"/>
                </a:pPr>
                <a:r>
                  <a:rPr lang="it-IT" b="1" dirty="0" err="1"/>
                  <a:t>Exponential</a:t>
                </a:r>
                <a:r>
                  <a:rPr lang="it-IT" b="1" dirty="0"/>
                  <a:t> </a:t>
                </a:r>
                <a:r>
                  <a:rPr lang="it-IT" b="1" dirty="0" err="1"/>
                  <a:t>interarrivals</a:t>
                </a:r>
                <a:endParaRPr lang="it-IT" b="1" dirty="0"/>
              </a:p>
              <a:p>
                <a:pPr marL="514350" indent="-514350">
                  <a:buFont typeface="+mj-lt"/>
                  <a:buAutoNum type="romanLcPeriod"/>
                </a:pPr>
                <a:r>
                  <a:rPr lang="it-IT" b="1" dirty="0" err="1"/>
                  <a:t>Uniform</a:t>
                </a:r>
                <a:r>
                  <a:rPr lang="it-IT" b="1" dirty="0"/>
                  <a:t> service demand</a:t>
                </a:r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5CD1E166-87B0-4EC1-A627-13633A0DD3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845734"/>
                <a:ext cx="10301648" cy="4023360"/>
              </a:xfrm>
              <a:blipFill>
                <a:blip r:embed="rId2"/>
                <a:stretch>
                  <a:fillRect l="-1538" t="-1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4" descr="marchio_unipi_pant541_288">
            <a:extLst>
              <a:ext uri="{FF2B5EF4-FFF2-40B4-BE49-F238E27FC236}">
                <a16:creationId xmlns:a16="http://schemas.microsoft.com/office/drawing/2014/main" id="{004B43C6-E964-42F4-98BE-52F24BEC3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945229" y="131885"/>
            <a:ext cx="1108537" cy="5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41F44F02-4B5C-4EB7-80EB-5529BA270641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D7B82B1-D16E-4F38-9A30-A97CF2BD824E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734319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27611A-A612-44B8-9C1C-59DED6D59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/>
              <a:t>Cellular Network: </a:t>
            </a:r>
            <a:r>
              <a:rPr lang="it-IT" sz="4000" b="1" dirty="0" err="1"/>
              <a:t>Simulation</a:t>
            </a:r>
            <a:r>
              <a:rPr lang="it-IT" sz="4000" b="1" dirty="0"/>
              <a:t> </a:t>
            </a:r>
            <a:r>
              <a:rPr lang="it-IT" sz="4000" b="1" dirty="0" err="1"/>
              <a:t>Parameters</a:t>
            </a:r>
            <a:r>
              <a:rPr lang="it-IT" sz="4000" b="1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3254104A-8CF6-4D98-A42B-9D35E197E2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it-IT" dirty="0"/>
                  <a:t>Here a list of </a:t>
                </a:r>
                <a:r>
                  <a:rPr lang="it-IT" dirty="0" err="1"/>
                  <a:t>simulation</a:t>
                </a:r>
                <a:r>
                  <a:rPr lang="it-IT" dirty="0"/>
                  <a:t> </a:t>
                </a:r>
                <a:r>
                  <a:rPr lang="it-IT" dirty="0" err="1"/>
                  <a:t>parameters</a:t>
                </a:r>
                <a:r>
                  <a:rPr lang="it-IT" dirty="0"/>
                  <a:t>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dirty="0"/>
                  <a:t> </a:t>
                </a:r>
                <a:r>
                  <a:rPr lang="it-IT" b="1" dirty="0"/>
                  <a:t>#</a:t>
                </a:r>
                <a:r>
                  <a:rPr lang="it-IT" b="1" dirty="0" err="1"/>
                  <a:t>RBs</a:t>
                </a:r>
                <a:r>
                  <a:rPr lang="it-IT" b="1" dirty="0"/>
                  <a:t> </a:t>
                </a:r>
                <a:r>
                  <a:rPr lang="it-IT" dirty="0"/>
                  <a:t>= 25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dirty="0"/>
                  <a:t> </a:t>
                </a:r>
                <a:r>
                  <a:rPr lang="it-IT" b="1" dirty="0"/>
                  <a:t>#Mobile </a:t>
                </a:r>
                <a:r>
                  <a:rPr lang="it-IT" b="1" dirty="0" err="1"/>
                  <a:t>Stations</a:t>
                </a:r>
                <a:r>
                  <a:rPr lang="it-IT" b="1" dirty="0"/>
                  <a:t> </a:t>
                </a:r>
                <a:r>
                  <a:rPr lang="it-IT" dirty="0"/>
                  <a:t>= 10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dirty="0"/>
                  <a:t> </a:t>
                </a:r>
                <a:r>
                  <a:rPr lang="it-IT" b="1" dirty="0"/>
                  <a:t>#RNG </a:t>
                </a:r>
                <a:r>
                  <a:rPr lang="it-IT" dirty="0"/>
                  <a:t>= 30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𝑹𝑩𝒔𝒊𝒛𝒆</m:t>
                        </m:r>
                      </m:e>
                      <m:sub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</m:oMath>
                </a14:m>
                <a:r>
                  <a:rPr lang="it-IT" dirty="0"/>
                  <a:t>= 93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1" i="1" dirty="0" smtClean="0">
                            <a:latin typeface="Cambria Math" panose="02040503050406030204" pitchFamily="18" charset="0"/>
                          </a:rPr>
                          <m:t>𝒑𝒂𝒄𝒌𝒆𝒕𝒔𝒊𝒛𝒆</m:t>
                        </m:r>
                      </m:e>
                      <m:sub>
                        <m:r>
                          <a:rPr lang="it-IT" b="1" i="1" dirty="0" smtClean="0">
                            <a:latin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  <m:r>
                      <a:rPr lang="it-IT" b="1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= 75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𝒔𝒍𝒐𝒕</m:t>
                        </m:r>
                      </m:sub>
                    </m:sSub>
                  </m:oMath>
                </a14:m>
                <a:r>
                  <a:rPr lang="it-IT" b="1" dirty="0"/>
                  <a:t> </a:t>
                </a:r>
                <a:r>
                  <a:rPr lang="it-IT" dirty="0"/>
                  <a:t>= 1ms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dirty="0"/>
                  <a:t> </a:t>
                </a:r>
                <a:r>
                  <a:rPr lang="it-IT" b="1" dirty="0"/>
                  <a:t>#</a:t>
                </a:r>
                <a:r>
                  <a:rPr lang="it-IT" b="1" dirty="0" err="1"/>
                  <a:t>Repetitions</a:t>
                </a:r>
                <a:r>
                  <a:rPr lang="it-IT" b="1" dirty="0"/>
                  <a:t> </a:t>
                </a:r>
                <a:r>
                  <a:rPr lang="it-IT" dirty="0"/>
                  <a:t>= 10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dirty="0"/>
                  <a:t> </a:t>
                </a:r>
                <a:r>
                  <a:rPr lang="it-IT" b="1" dirty="0" err="1"/>
                  <a:t>Simulation</a:t>
                </a:r>
                <a:r>
                  <a:rPr lang="it-IT" b="1" dirty="0"/>
                  <a:t> Time </a:t>
                </a:r>
                <a:r>
                  <a:rPr lang="it-IT" dirty="0"/>
                  <a:t>= 60s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dirty="0"/>
                  <a:t> </a:t>
                </a:r>
                <a:r>
                  <a:rPr lang="it-IT" b="1" dirty="0" err="1"/>
                  <a:t>Warm</a:t>
                </a:r>
                <a:r>
                  <a:rPr lang="it-IT" b="1" dirty="0"/>
                  <a:t>-up </a:t>
                </a:r>
                <a:r>
                  <a:rPr lang="it-IT" b="1" dirty="0" err="1"/>
                  <a:t>period</a:t>
                </a:r>
                <a:r>
                  <a:rPr lang="it-IT" b="1" dirty="0"/>
                  <a:t> </a:t>
                </a:r>
                <a:r>
                  <a:rPr lang="it-IT" dirty="0"/>
                  <a:t>= 0.5s</a:t>
                </a: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3254104A-8CF6-4D98-A42B-9D35E197E2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33" t="-257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4" descr="marchio_unipi_pant541_288">
            <a:extLst>
              <a:ext uri="{FF2B5EF4-FFF2-40B4-BE49-F238E27FC236}">
                <a16:creationId xmlns:a16="http://schemas.microsoft.com/office/drawing/2014/main" id="{7CC8B26B-9CD7-49FE-B837-B3D649DBC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945229" y="131885"/>
            <a:ext cx="1108537" cy="5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11D2634-BF7D-49C3-82DA-75829CDBC088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6644AC0-76AD-4D17-B08C-6B961F783DE6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626358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690028D6-ABF4-474C-A802-0360278A5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063" y="1803300"/>
            <a:ext cx="7268703" cy="3631106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7E6D2A73-7871-490A-9415-F196D70E1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51092"/>
            <a:ext cx="10058400" cy="1450757"/>
          </a:xfrm>
        </p:spPr>
        <p:txBody>
          <a:bodyPr>
            <a:normAutofit/>
          </a:bodyPr>
          <a:lstStyle/>
          <a:p>
            <a:r>
              <a:rPr lang="it-IT" sz="4000" b="1" dirty="0" err="1"/>
              <a:t>Simulation</a:t>
            </a:r>
            <a:r>
              <a:rPr lang="it-IT" sz="4000" b="1" dirty="0"/>
              <a:t> Results: </a:t>
            </a:r>
            <a:r>
              <a:rPr lang="it-IT" sz="4000" b="1" dirty="0" err="1"/>
              <a:t>Uniform</a:t>
            </a:r>
            <a:r>
              <a:rPr lang="it-IT" sz="4000" b="1" dirty="0"/>
              <a:t> Scenario (1/2)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920AA70D-D425-433E-AB88-416C5C5B9F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845734"/>
                <a:ext cx="10058400" cy="451067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it-IT" dirty="0"/>
                  <a:t> Round-Robin Frame </a:t>
                </a:r>
                <a:r>
                  <a:rPr lang="it-IT" dirty="0" err="1"/>
                  <a:t>Fill</a:t>
                </a:r>
                <a:r>
                  <a:rPr lang="it-IT" dirty="0"/>
                  <a:t> </a:t>
                </a:r>
                <a:r>
                  <a:rPr lang="it-IT" dirty="0" err="1"/>
                  <a:t>Scheduler</a:t>
                </a:r>
                <a:endParaRPr lang="it-IT" dirty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dirty="0"/>
                  <a:t> </a:t>
                </a:r>
                <a:r>
                  <a:rPr lang="it-IT" sz="1800" dirty="0" err="1"/>
                  <a:t>Every</a:t>
                </a:r>
                <a:r>
                  <a:rPr lang="it-IT" sz="1800" dirty="0"/>
                  <a:t> client </a:t>
                </a:r>
                <a:r>
                  <a:rPr lang="it-IT" sz="1800" dirty="0" err="1"/>
                  <a:t>has</a:t>
                </a:r>
                <a:r>
                  <a:rPr lang="it-IT" sz="1800" dirty="0"/>
                  <a:t> the </a:t>
                </a:r>
                <a:r>
                  <a:rPr lang="it-IT" sz="1800" dirty="0" err="1"/>
                  <a:t>same</a:t>
                </a:r>
                <a:r>
                  <a:rPr lang="it-IT" sz="1800" dirty="0"/>
                  <a:t> </a:t>
                </a:r>
                <a:br>
                  <a:rPr lang="it-IT" sz="1800" dirty="0"/>
                </a:br>
                <a:r>
                  <a:rPr lang="it-IT" sz="1800" dirty="0" err="1"/>
                  <a:t>saturation</a:t>
                </a:r>
                <a:r>
                  <a:rPr lang="it-IT" sz="1800" dirty="0"/>
                  <a:t> point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sz="18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l-GR" sz="1800" b="1"/>
                          <m:t>λ</m:t>
                        </m:r>
                      </m:e>
                      <m:sub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𝒔𝒂𝒕</m:t>
                        </m:r>
                      </m:sub>
                    </m:sSub>
                  </m:oMath>
                </a14:m>
                <a:r>
                  <a:rPr lang="it-IT" sz="1800" b="1" dirty="0"/>
                  <a:t> = 3.1)</a:t>
                </a:r>
                <a:endParaRPr lang="it-IT" sz="1800" dirty="0"/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sz="1800" dirty="0"/>
                  <a:t> </a:t>
                </a:r>
                <a:r>
                  <a:rPr lang="it-IT" sz="1800" dirty="0" err="1"/>
                  <a:t>Every</a:t>
                </a:r>
                <a:r>
                  <a:rPr lang="it-IT" sz="1800" dirty="0"/>
                  <a:t> client </a:t>
                </a:r>
                <a:r>
                  <a:rPr lang="it-IT" sz="1800" dirty="0" err="1"/>
                  <a:t>has</a:t>
                </a:r>
                <a:r>
                  <a:rPr lang="it-IT" sz="1800" dirty="0"/>
                  <a:t> the </a:t>
                </a:r>
                <a:r>
                  <a:rPr lang="it-IT" sz="1800" dirty="0" err="1"/>
                  <a:t>same</a:t>
                </a:r>
                <a:br>
                  <a:rPr lang="it-IT" sz="1800" dirty="0"/>
                </a:br>
                <a:r>
                  <a:rPr lang="it-IT" sz="1800" dirty="0" err="1"/>
                  <a:t>response</a:t>
                </a:r>
                <a:r>
                  <a:rPr lang="it-IT" sz="1800" dirty="0"/>
                  <a:t> time for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1800" b="1">
                        <a:latin typeface="Cambria Math" panose="02040503050406030204" pitchFamily="18" charset="0"/>
                      </a:rPr>
                      <m:t>0</m:t>
                    </m:r>
                    <m:r>
                      <m:rPr>
                        <m:nor/>
                      </m:rPr>
                      <a:rPr lang="it-IT" sz="1800" b="1" i="0" smtClean="0">
                        <a:latin typeface="Cambria Math" panose="02040503050406030204" pitchFamily="18" charset="0"/>
                      </a:rPr>
                      <m:t> &lt; </m:t>
                    </m:r>
                    <m:r>
                      <m:rPr>
                        <m:nor/>
                      </m:rPr>
                      <a:rPr lang="el-GR" sz="1800" b="1"/>
                      <m:t>λ</m:t>
                    </m:r>
                    <m:r>
                      <m:rPr>
                        <m:nor/>
                      </m:rPr>
                      <a:rPr lang="it-IT" sz="1800" b="1" i="0" smtClean="0"/>
                      <m:t> </m:t>
                    </m:r>
                    <m:r>
                      <m:rPr>
                        <m:nor/>
                      </m:rPr>
                      <a:rPr lang="it-IT" sz="1800" b="1" i="0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l-GR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it-IT" sz="1800" b="1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l-GR" sz="1800" b="1"/>
                          <m:t>λ</m:t>
                        </m:r>
                      </m:e>
                      <m:sub>
                        <m:r>
                          <a:rPr lang="it-IT" sz="1800" b="1" i="1">
                            <a:latin typeface="Cambria Math" panose="02040503050406030204" pitchFamily="18" charset="0"/>
                          </a:rPr>
                          <m:t>𝒔𝒂𝒕</m:t>
                        </m:r>
                      </m:sub>
                    </m:sSub>
                  </m:oMath>
                </a14:m>
                <a:endParaRPr lang="it-IT" sz="1800" dirty="0"/>
              </a:p>
              <a:p>
                <a:pPr marL="0" indent="0">
                  <a:buNone/>
                </a:pPr>
                <a:endParaRPr lang="it-IT" sz="1800" dirty="0"/>
              </a:p>
              <a:p>
                <a:pP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l-GR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it-IT" sz="1800" b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l-GR" sz="1800" b="1"/>
                          <m:t>λ</m:t>
                        </m:r>
                      </m:e>
                      <m:sub>
                        <m:r>
                          <a:rPr lang="it-IT" sz="1800" b="1" i="1">
                            <a:latin typeface="Cambria Math" panose="02040503050406030204" pitchFamily="18" charset="0"/>
                          </a:rPr>
                          <m:t>𝒔𝒂𝒕</m:t>
                        </m:r>
                      </m:sub>
                    </m:sSub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sz="18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l-GR" sz="1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it-IT" sz="1800" b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l-GR" sz="1800" b="1"/>
                              <m:t>λ</m:t>
                            </m:r>
                          </m:e>
                          <m:sub>
                            <m:r>
                              <a:rPr lang="it-IT" sz="1800" b="1" i="1" smtClean="0">
                                <a:latin typeface="Cambria Math" panose="02040503050406030204" pitchFamily="18" charset="0"/>
                              </a:rPr>
                              <m:t>𝒎𝒂𝒙</m:t>
                            </m:r>
                          </m:sub>
                        </m:sSub>
                      </m:num>
                      <m:den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𝟏𝟎</m:t>
                        </m:r>
                      </m:den>
                    </m:f>
                  </m:oMath>
                </a14:m>
                <a:r>
                  <a:rPr lang="it-IT" sz="1800" dirty="0"/>
                  <a:t> 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l-GR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it-IT" sz="1800" b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l-GR" sz="1800" b="1"/>
                          <m:t>λ</m:t>
                        </m:r>
                      </m:e>
                      <m:sub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sz="18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#</m:t>
                        </m:r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𝑹𝑩</m:t>
                        </m:r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 ×</m:t>
                        </m:r>
                        <m:sSub>
                          <m:sSubPr>
                            <m:ctrlPr>
                              <a:rPr lang="it-IT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𝑹𝑩𝒔𝒊𝒛𝒆</m:t>
                            </m:r>
                          </m:e>
                          <m:sub>
                            <m:r>
                              <a:rPr lang="it-IT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𝒎𝒂𝒙</m:t>
                            </m:r>
                          </m:sub>
                        </m:sSub>
                      </m:num>
                      <m:den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𝟏𝟎𝟎𝟎</m:t>
                        </m:r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 ×</m:t>
                        </m:r>
                        <m:sSub>
                          <m:sSubPr>
                            <m:ctrlPr>
                              <a:rPr lang="it-IT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it-IT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𝒔𝒍𝒐𝒕</m:t>
                            </m:r>
                          </m:sub>
                        </m:sSub>
                        <m:r>
                          <a:rPr lang="it-IT" sz="1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× </m:t>
                        </m:r>
                        <m:sSub>
                          <m:sSubPr>
                            <m:ctrlPr>
                              <a:rPr lang="it-IT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𝒑𝒂𝒄𝒌𝒆𝒕𝒔𝒊𝒛𝒆</m:t>
                            </m:r>
                          </m:e>
                          <m:sub>
                            <m:r>
                              <a:rPr lang="it-IT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𝒎𝒂𝒙</m:t>
                            </m:r>
                          </m:sub>
                        </m:sSub>
                      </m:den>
                    </m:f>
                  </m:oMath>
                </a14:m>
                <a:endParaRPr lang="it-IT" sz="1800" dirty="0"/>
              </a:p>
              <a:p>
                <a:pPr marL="0" indent="0">
                  <a:buNone/>
                </a:pPr>
                <a:endParaRPr lang="it-IT" sz="1800" dirty="0"/>
              </a:p>
              <a:p>
                <a:pP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sz="1800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it-IT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it-IT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b="0" i="1" smtClean="0">
                                <a:latin typeface="Cambria Math" panose="02040503050406030204" pitchFamily="18" charset="0"/>
                              </a:rPr>
                              <m:t>𝑡h</m:t>
                            </m:r>
                          </m:e>
                          <m:sub>
                            <m:r>
                              <a:rPr lang="it-IT" sz="1800" b="0" i="1" smtClean="0">
                                <a:latin typeface="Cambria Math" panose="02040503050406030204" pitchFamily="18" charset="0"/>
                              </a:rPr>
                              <m:t>𝑎𝑛𝑡𝑒𝑛𝑛𝑎</m:t>
                            </m:r>
                          </m:sub>
                        </m:sSub>
                      </m:e>
                    </m:d>
                  </m:oMath>
                </a14:m>
                <a:r>
                  <a:rPr lang="it-IT" sz="1800" dirty="0"/>
                  <a:t>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expected</a:t>
                </a:r>
                <a:r>
                  <a:rPr lang="it-IT" sz="1800" dirty="0"/>
                  <a:t> to be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#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𝑅𝐵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 ×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[</m:t>
                        </m:r>
                        <m:sSub>
                          <m:sSubPr>
                            <m:ctrlPr>
                              <a:rPr lang="it-IT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𝑟𝑏𝑠𝑖𝑧𝑒</m:t>
                            </m:r>
                          </m:e>
                          <m:sub>
                            <m:r>
                              <a:rPr lang="it-IT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it-IT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]</m:t>
                        </m:r>
                      </m:num>
                      <m:den>
                        <m:r>
                          <a:rPr lang="it-IT" sz="1800" b="0" i="1" smtClean="0">
                            <a:latin typeface="Cambria Math" panose="02040503050406030204" pitchFamily="18" charset="0"/>
                          </a:rPr>
                          <m:t>1/</m:t>
                        </m:r>
                        <m:sSub>
                          <m:sSubPr>
                            <m:ctrlPr>
                              <a:rPr lang="it-IT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18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it-IT" sz="1800" b="0" i="1" smtClean="0">
                                <a:latin typeface="Cambria Math" panose="02040503050406030204" pitchFamily="18" charset="0"/>
                              </a:rPr>
                              <m:t>𝑠𝑙𝑜𝑡</m:t>
                            </m:r>
                          </m:sub>
                        </m:sSub>
                      </m:den>
                    </m:f>
                    <m:r>
                      <a:rPr lang="it-IT" sz="1800" b="0" i="0" smtClean="0">
                        <a:latin typeface="Cambria Math" panose="02040503050406030204" pitchFamily="18" charset="0"/>
                      </a:rPr>
                      <m:t>=8.12 </m:t>
                    </m:r>
                    <m:r>
                      <m:rPr>
                        <m:sty m:val="p"/>
                      </m:rPr>
                      <a:rPr lang="it-IT" sz="1800" b="0" i="0" smtClean="0">
                        <a:latin typeface="Cambria Math" panose="02040503050406030204" pitchFamily="18" charset="0"/>
                      </a:rPr>
                      <m:t>Mbps</m:t>
                    </m:r>
                  </m:oMath>
                </a14:m>
                <a:r>
                  <a:rPr lang="it-IT" sz="1800" dirty="0"/>
                  <a:t> but 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it-IT" sz="1800" dirty="0"/>
                  <a:t>Requirements on </a:t>
                </a:r>
                <a:r>
                  <a:rPr lang="it-IT" sz="1800" b="1" dirty="0"/>
                  <a:t>frame </a:t>
                </a:r>
                <a:r>
                  <a:rPr lang="it-IT" sz="1800" b="1" dirty="0" err="1"/>
                  <a:t>filling</a:t>
                </a:r>
                <a:r>
                  <a:rPr lang="it-IT" sz="1800" dirty="0"/>
                  <a:t> make </a:t>
                </a:r>
                <a:r>
                  <a:rPr lang="it-IT" sz="1800" dirty="0" err="1"/>
                  <a:t>that</a:t>
                </a:r>
                <a:r>
                  <a:rPr lang="it-IT" sz="1800" dirty="0"/>
                  <a:t> </a:t>
                </a:r>
                <a:r>
                  <a:rPr lang="it-IT" sz="1800" dirty="0" err="1"/>
                  <a:t>analytical</a:t>
                </a:r>
                <a:r>
                  <a:rPr lang="it-IT" sz="1800" dirty="0"/>
                  <a:t> model </a:t>
                </a:r>
                <a:r>
                  <a:rPr lang="it-IT" sz="1800" dirty="0" err="1"/>
                  <a:t>wrong</a:t>
                </a:r>
                <a:endParaRPr lang="it-IT" sz="1800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920AA70D-D425-433E-AB88-416C5C5B9F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845734"/>
                <a:ext cx="10058400" cy="4510678"/>
              </a:xfrm>
              <a:blipFill>
                <a:blip r:embed="rId3"/>
                <a:stretch>
                  <a:fillRect l="-1455" t="-20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4" descr="marchio_unipi_pant541_288">
            <a:extLst>
              <a:ext uri="{FF2B5EF4-FFF2-40B4-BE49-F238E27FC236}">
                <a16:creationId xmlns:a16="http://schemas.microsoft.com/office/drawing/2014/main" id="{F81755C4-C246-4990-B996-28855A22B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945229" y="131885"/>
            <a:ext cx="1108537" cy="5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4325D0A-E32A-4529-A6BA-AD309D694127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A9FED73-D2E4-4E83-B7EB-852C7483D52D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024371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F4B3E2-BB16-43D1-9F1A-3CE1311A2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 err="1"/>
              <a:t>Simulation</a:t>
            </a:r>
            <a:r>
              <a:rPr lang="it-IT" sz="4000" b="1" dirty="0"/>
              <a:t> Results: </a:t>
            </a:r>
            <a:r>
              <a:rPr lang="it-IT" sz="4000" b="1" dirty="0" err="1"/>
              <a:t>Uniform</a:t>
            </a:r>
            <a:r>
              <a:rPr lang="it-IT" sz="4000" b="1" dirty="0"/>
              <a:t> Scenario (2/2)</a:t>
            </a:r>
            <a:endParaRPr lang="it-IT" sz="4000" dirty="0"/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E3BD410A-9E0D-4C61-8519-AF085CF76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 Round-Robin Best CQI </a:t>
            </a:r>
            <a:r>
              <a:rPr lang="it-IT" dirty="0" err="1"/>
              <a:t>based</a:t>
            </a:r>
            <a:r>
              <a:rPr lang="it-IT" dirty="0"/>
              <a:t> </a:t>
            </a:r>
            <a:br>
              <a:rPr lang="it-IT" dirty="0"/>
            </a:br>
            <a:r>
              <a:rPr lang="it-IT" dirty="0"/>
              <a:t>Frame </a:t>
            </a:r>
            <a:r>
              <a:rPr lang="it-IT" dirty="0" err="1"/>
              <a:t>Fill</a:t>
            </a:r>
            <a:r>
              <a:rPr lang="it-IT" dirty="0"/>
              <a:t> </a:t>
            </a:r>
            <a:r>
              <a:rPr lang="it-IT" dirty="0" err="1"/>
              <a:t>Scheduler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</a:t>
            </a:r>
            <a:r>
              <a:rPr lang="it-IT" dirty="0" err="1"/>
              <a:t>Saturation</a:t>
            </a:r>
            <a:r>
              <a:rPr lang="it-IT" dirty="0"/>
              <a:t> point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previous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</a:t>
            </a:r>
            <a:r>
              <a:rPr lang="it-IT" b="1" dirty="0" err="1"/>
              <a:t>Higher</a:t>
            </a:r>
            <a:r>
              <a:rPr lang="it-IT" b="1" dirty="0"/>
              <a:t> Throughput </a:t>
            </a:r>
            <a:r>
              <a:rPr lang="it-IT" dirty="0" err="1"/>
              <a:t>because</a:t>
            </a:r>
            <a:br>
              <a:rPr lang="it-IT" dirty="0"/>
            </a:b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fills</a:t>
            </a:r>
            <a:r>
              <a:rPr lang="it-IT" dirty="0"/>
              <a:t> the </a:t>
            </a:r>
            <a:r>
              <a:rPr lang="it-IT" dirty="0" err="1"/>
              <a:t>residual</a:t>
            </a:r>
            <a:r>
              <a:rPr lang="it-IT" dirty="0"/>
              <a:t> </a:t>
            </a:r>
            <a:r>
              <a:rPr lang="it-IT" dirty="0" err="1"/>
              <a:t>space</a:t>
            </a:r>
            <a:r>
              <a:rPr lang="it-IT" dirty="0"/>
              <a:t> in the</a:t>
            </a:r>
            <a:br>
              <a:rPr lang="it-IT" dirty="0"/>
            </a:br>
            <a:r>
              <a:rPr lang="it-IT" dirty="0"/>
              <a:t>frame with </a:t>
            </a:r>
            <a:r>
              <a:rPr lang="it-IT" dirty="0" err="1"/>
              <a:t>packets</a:t>
            </a:r>
            <a:r>
              <a:rPr lang="it-IT" dirty="0"/>
              <a:t> of the user</a:t>
            </a:r>
            <a:br>
              <a:rPr lang="it-IT" dirty="0"/>
            </a:br>
            <a:r>
              <a:rPr lang="it-IT" dirty="0"/>
              <a:t>with </a:t>
            </a:r>
            <a:r>
              <a:rPr lang="it-IT" dirty="0" err="1"/>
              <a:t>highest</a:t>
            </a:r>
            <a:r>
              <a:rPr lang="it-IT" dirty="0"/>
              <a:t> CQI </a:t>
            </a:r>
            <a:endParaRPr lang="it-IT" b="1" dirty="0"/>
          </a:p>
          <a:p>
            <a:pPr>
              <a:buFont typeface="Arial" panose="020B0604020202020204" pitchFamily="34" charset="0"/>
              <a:buChar char="•"/>
            </a:pPr>
            <a:r>
              <a:rPr lang="it-IT" b="1" dirty="0"/>
              <a:t> </a:t>
            </a:r>
            <a:r>
              <a:rPr lang="it-IT" b="1" dirty="0" err="1"/>
              <a:t>Smaller</a:t>
            </a:r>
            <a:r>
              <a:rPr lang="it-IT" b="1" dirty="0"/>
              <a:t> </a:t>
            </a:r>
            <a:r>
              <a:rPr lang="it-IT" b="1" dirty="0" err="1"/>
              <a:t>Response</a:t>
            </a:r>
            <a:r>
              <a:rPr lang="it-IT" b="1" dirty="0"/>
              <a:t> Time</a:t>
            </a:r>
          </a:p>
        </p:txBody>
      </p:sp>
      <p:pic>
        <p:nvPicPr>
          <p:cNvPr id="7" name="Picture 34" descr="marchio_unipi_pant541_288">
            <a:extLst>
              <a:ext uri="{FF2B5EF4-FFF2-40B4-BE49-F238E27FC236}">
                <a16:creationId xmlns:a16="http://schemas.microsoft.com/office/drawing/2014/main" id="{BC0C807B-E23A-4B33-9DC4-20B5045FB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945229" y="131885"/>
            <a:ext cx="1108537" cy="5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7B92D01F-80C2-4CA1-A2BC-EE7C3F5146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005" y="1846263"/>
            <a:ext cx="7625761" cy="380947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4B9E67C-8962-408F-BECB-7399B306AA6D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F7C60ED-625C-462D-81EB-37F5245C5AEC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265636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4352B3F1-6186-4692-834B-09806E507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309" y="1803300"/>
            <a:ext cx="7262211" cy="3631106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2B182424-5140-49E9-9882-834A8C693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 err="1"/>
              <a:t>Simulation</a:t>
            </a:r>
            <a:r>
              <a:rPr lang="it-IT" sz="4000" b="1" dirty="0"/>
              <a:t> Results: </a:t>
            </a:r>
            <a:r>
              <a:rPr lang="it-IT" sz="4000" b="1" dirty="0" err="1"/>
              <a:t>Binomial</a:t>
            </a:r>
            <a:r>
              <a:rPr lang="it-IT" sz="4000" b="1" dirty="0"/>
              <a:t> Scenario (1/2)</a:t>
            </a:r>
          </a:p>
        </p:txBody>
      </p:sp>
      <p:pic>
        <p:nvPicPr>
          <p:cNvPr id="4" name="Picture 34" descr="marchio_unipi_pant541_288">
            <a:extLst>
              <a:ext uri="{FF2B5EF4-FFF2-40B4-BE49-F238E27FC236}">
                <a16:creationId xmlns:a16="http://schemas.microsoft.com/office/drawing/2014/main" id="{2BFA5F85-AA5A-4C5A-AE71-1F3113D6D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945229" y="131885"/>
            <a:ext cx="1108537" cy="5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2D965208-7780-413E-8497-371199F29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5101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 Round-Robin Frame </a:t>
            </a:r>
            <a:r>
              <a:rPr lang="it-IT" dirty="0" err="1"/>
              <a:t>Fill</a:t>
            </a:r>
            <a:r>
              <a:rPr lang="it-IT" dirty="0"/>
              <a:t> </a:t>
            </a:r>
            <a:r>
              <a:rPr lang="it-IT" dirty="0" err="1"/>
              <a:t>Scheduler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sz="1900" dirty="0"/>
              <a:t> </a:t>
            </a:r>
            <a:r>
              <a:rPr lang="it-IT" sz="1800" dirty="0" err="1"/>
              <a:t>Each</a:t>
            </a:r>
            <a:r>
              <a:rPr lang="it-IT" sz="1800" dirty="0"/>
              <a:t> user </a:t>
            </a:r>
            <a:r>
              <a:rPr lang="it-IT" sz="1800" dirty="0" err="1"/>
              <a:t>has</a:t>
            </a:r>
            <a:r>
              <a:rPr lang="it-IT" sz="1800" dirty="0"/>
              <a:t> </a:t>
            </a:r>
            <a:r>
              <a:rPr lang="it-IT" sz="1800" dirty="0" err="1"/>
              <a:t>its</a:t>
            </a:r>
            <a:r>
              <a:rPr lang="it-IT" sz="1800" dirty="0"/>
              <a:t> </a:t>
            </a:r>
            <a:r>
              <a:rPr lang="it-IT" sz="1800" dirty="0" err="1"/>
              <a:t>own</a:t>
            </a:r>
            <a:r>
              <a:rPr lang="it-IT" sz="1800" dirty="0"/>
              <a:t> </a:t>
            </a:r>
            <a:r>
              <a:rPr lang="it-IT" sz="1800" dirty="0" err="1"/>
              <a:t>saturation</a:t>
            </a:r>
            <a:r>
              <a:rPr lang="it-IT" sz="1800" dirty="0"/>
              <a:t> point</a:t>
            </a:r>
            <a:br>
              <a:rPr lang="it-IT" sz="1800" dirty="0"/>
            </a:br>
            <a:r>
              <a:rPr lang="it-IT" sz="1800" dirty="0" err="1"/>
              <a:t>depending</a:t>
            </a:r>
            <a:r>
              <a:rPr lang="it-IT" sz="1800" dirty="0"/>
              <a:t> on </a:t>
            </a:r>
            <a:r>
              <a:rPr lang="it-IT" sz="1800" dirty="0" err="1"/>
              <a:t>its</a:t>
            </a:r>
            <a:r>
              <a:rPr lang="it-IT" sz="1800" dirty="0"/>
              <a:t> </a:t>
            </a:r>
            <a:r>
              <a:rPr lang="it-IT" sz="1800" dirty="0" err="1"/>
              <a:t>mean</a:t>
            </a:r>
            <a:r>
              <a:rPr lang="it-IT" sz="1800" dirty="0"/>
              <a:t> CQI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/>
              <a:t> </a:t>
            </a:r>
            <a:r>
              <a:rPr lang="it-IT" sz="1800" b="1" dirty="0" err="1"/>
              <a:t>Peaks</a:t>
            </a:r>
            <a:r>
              <a:rPr lang="it-IT" sz="1800" b="1" dirty="0"/>
              <a:t> </a:t>
            </a:r>
            <a:r>
              <a:rPr lang="it-IT" sz="1800" b="1" dirty="0" err="1"/>
              <a:t>before</a:t>
            </a:r>
            <a:r>
              <a:rPr lang="it-IT" sz="1800" b="1" dirty="0"/>
              <a:t> </a:t>
            </a:r>
            <a:r>
              <a:rPr lang="it-IT" sz="1800" b="1" dirty="0" err="1"/>
              <a:t>saturation</a:t>
            </a:r>
            <a:r>
              <a:rPr lang="it-IT" sz="1800" b="1" dirty="0"/>
              <a:t> </a:t>
            </a:r>
            <a:r>
              <a:rPr lang="it-IT" sz="1800" dirty="0"/>
              <a:t>due to</a:t>
            </a:r>
            <a:br>
              <a:rPr lang="it-IT" sz="1800" dirty="0"/>
            </a:br>
            <a:r>
              <a:rPr lang="it-IT" sz="1800" dirty="0"/>
              <a:t>requirements on frame </a:t>
            </a:r>
            <a:r>
              <a:rPr lang="it-IT" sz="1800" dirty="0" err="1"/>
              <a:t>filling</a:t>
            </a:r>
            <a:endParaRPr lang="it-IT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ella 6">
                <a:extLst>
                  <a:ext uri="{FF2B5EF4-FFF2-40B4-BE49-F238E27FC236}">
                    <a16:creationId xmlns:a16="http://schemas.microsoft.com/office/drawing/2014/main" id="{16370853-7948-4DFC-B63A-E322CE3E6F8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55826478"/>
                  </p:ext>
                </p:extLst>
              </p:nvPr>
            </p:nvGraphicFramePr>
            <p:xfrm>
              <a:off x="114847" y="3606739"/>
              <a:ext cx="2628352" cy="2133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60419">
                      <a:extLst>
                        <a:ext uri="{9D8B030D-6E8A-4147-A177-3AD203B41FA5}">
                          <a16:colId xmlns:a16="http://schemas.microsoft.com/office/drawing/2014/main" val="369336202"/>
                        </a:ext>
                      </a:extLst>
                    </a:gridCol>
                    <a:gridCol w="513965">
                      <a:extLst>
                        <a:ext uri="{9D8B030D-6E8A-4147-A177-3AD203B41FA5}">
                          <a16:colId xmlns:a16="http://schemas.microsoft.com/office/drawing/2014/main" val="599994116"/>
                        </a:ext>
                      </a:extLst>
                    </a:gridCol>
                    <a:gridCol w="1553968">
                      <a:extLst>
                        <a:ext uri="{9D8B030D-6E8A-4147-A177-3AD203B41FA5}">
                          <a16:colId xmlns:a16="http://schemas.microsoft.com/office/drawing/2014/main" val="2938673762"/>
                        </a:ext>
                      </a:extLst>
                    </a:gridCol>
                  </a:tblGrid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User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l-GR" sz="14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b="1"/>
                                      <m:t>λ</m:t>
                                    </m:r>
                                  </m:e>
                                  <m:sub>
                                    <m:r>
                                      <a:rPr lang="it-IT" sz="1400" b="1" i="1" smtClean="0">
                                        <a:latin typeface="Cambria Math" panose="02040503050406030204" pitchFamily="18" charset="0"/>
                                      </a:rPr>
                                      <m:t>𝒔𝒂𝒕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Throughput [bps]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69192922"/>
                      </a:ext>
                    </a:extLst>
                  </a:tr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342855 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±1027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72194413"/>
                      </a:ext>
                    </a:extLst>
                  </a:tr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499558 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±1057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5508924"/>
                      </a:ext>
                    </a:extLst>
                  </a:tr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2.1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652748 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±2600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154637"/>
                      </a:ext>
                    </a:extLst>
                  </a:tr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2.6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767444 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±3177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587585"/>
                      </a:ext>
                    </a:extLst>
                  </a:tr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913755 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±4954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1874772"/>
                      </a:ext>
                    </a:extLst>
                  </a:tr>
                  <a:tr h="17541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1093554 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±5318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25349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ella 6">
                <a:extLst>
                  <a:ext uri="{FF2B5EF4-FFF2-40B4-BE49-F238E27FC236}">
                    <a16:creationId xmlns:a16="http://schemas.microsoft.com/office/drawing/2014/main" id="{16370853-7948-4DFC-B63A-E322CE3E6F8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55826478"/>
                  </p:ext>
                </p:extLst>
              </p:nvPr>
            </p:nvGraphicFramePr>
            <p:xfrm>
              <a:off x="114847" y="3606739"/>
              <a:ext cx="2628352" cy="2133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60419">
                      <a:extLst>
                        <a:ext uri="{9D8B030D-6E8A-4147-A177-3AD203B41FA5}">
                          <a16:colId xmlns:a16="http://schemas.microsoft.com/office/drawing/2014/main" val="369336202"/>
                        </a:ext>
                      </a:extLst>
                    </a:gridCol>
                    <a:gridCol w="513965">
                      <a:extLst>
                        <a:ext uri="{9D8B030D-6E8A-4147-A177-3AD203B41FA5}">
                          <a16:colId xmlns:a16="http://schemas.microsoft.com/office/drawing/2014/main" val="599994116"/>
                        </a:ext>
                      </a:extLst>
                    </a:gridCol>
                    <a:gridCol w="1553968">
                      <a:extLst>
                        <a:ext uri="{9D8B030D-6E8A-4147-A177-3AD203B41FA5}">
                          <a16:colId xmlns:a16="http://schemas.microsoft.com/office/drawing/2014/main" val="2938673762"/>
                        </a:ext>
                      </a:extLst>
                    </a:gridCol>
                  </a:tblGrid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User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4"/>
                          <a:stretch>
                            <a:fillRect l="-109412" t="-2000" r="-305882" b="-622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Throughput [bps]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69192922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4"/>
                          <a:stretch>
                            <a:fillRect l="-69804" t="-102000" r="-1961" b="-52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2194413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4"/>
                          <a:stretch>
                            <a:fillRect l="-69804" t="-202000" r="-1961" b="-42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15508924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2.1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4"/>
                          <a:stretch>
                            <a:fillRect l="-69804" t="-296078" r="-1961" b="-3137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154637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2.6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4"/>
                          <a:stretch>
                            <a:fillRect l="-69804" t="-404000" r="-1961" b="-2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81587585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4"/>
                          <a:stretch>
                            <a:fillRect l="-69804" t="-504000" r="-1961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41874772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4"/>
                          <a:stretch>
                            <a:fillRect l="-69804" t="-604000" r="-1961" b="-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2534900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ella 7">
                <a:extLst>
                  <a:ext uri="{FF2B5EF4-FFF2-40B4-BE49-F238E27FC236}">
                    <a16:creationId xmlns:a16="http://schemas.microsoft.com/office/drawing/2014/main" id="{63F4A1F2-F12D-45F8-A912-74390E946FE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25137495"/>
                  </p:ext>
                </p:extLst>
              </p:nvPr>
            </p:nvGraphicFramePr>
            <p:xfrm>
              <a:off x="2743199" y="5040320"/>
              <a:ext cx="2823103" cy="121952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08537">
                      <a:extLst>
                        <a:ext uri="{9D8B030D-6E8A-4147-A177-3AD203B41FA5}">
                          <a16:colId xmlns:a16="http://schemas.microsoft.com/office/drawing/2014/main" val="1779363625"/>
                        </a:ext>
                      </a:extLst>
                    </a:gridCol>
                    <a:gridCol w="560083">
                      <a:extLst>
                        <a:ext uri="{9D8B030D-6E8A-4147-A177-3AD203B41FA5}">
                          <a16:colId xmlns:a16="http://schemas.microsoft.com/office/drawing/2014/main" val="1852929265"/>
                        </a:ext>
                      </a:extLst>
                    </a:gridCol>
                    <a:gridCol w="1554483">
                      <a:extLst>
                        <a:ext uri="{9D8B030D-6E8A-4147-A177-3AD203B41FA5}">
                          <a16:colId xmlns:a16="http://schemas.microsoft.com/office/drawing/2014/main" val="4186040684"/>
                        </a:ext>
                      </a:extLst>
                    </a:gridCol>
                  </a:tblGrid>
                  <a:tr h="305125">
                    <a:tc>
                      <a:txBody>
                        <a:bodyPr/>
                        <a:lstStyle/>
                        <a:p>
                          <a:r>
                            <a:rPr lang="it-IT" sz="1400" b="0" dirty="0">
                              <a:solidFill>
                                <a:schemeClr val="tx1"/>
                              </a:solidFill>
                            </a:rPr>
                            <a:t>6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b="0" dirty="0">
                              <a:solidFill>
                                <a:schemeClr val="tx1"/>
                              </a:solidFill>
                            </a:rPr>
                            <a:t>4.1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1279993 </m:t>
                                </m:r>
                                <m:r>
                                  <a:rPr lang="it-IT" sz="1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±3140</m:t>
                                </m:r>
                              </m:oMath>
                            </m:oMathPara>
                          </a14:m>
                          <a:endParaRPr lang="it-IT" sz="14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1539617"/>
                      </a:ext>
                    </a:extLst>
                  </a:tr>
                  <a:tr h="286261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4.6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1434389 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±1780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9139473"/>
                      </a:ext>
                    </a:extLst>
                  </a:tr>
                  <a:tr h="286261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5.6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1726384 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±2218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227804"/>
                      </a:ext>
                    </a:extLst>
                  </a:tr>
                  <a:tr h="286261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6.1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1904459 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±1880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1436196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ella 7">
                <a:extLst>
                  <a:ext uri="{FF2B5EF4-FFF2-40B4-BE49-F238E27FC236}">
                    <a16:creationId xmlns:a16="http://schemas.microsoft.com/office/drawing/2014/main" id="{63F4A1F2-F12D-45F8-A912-74390E946FE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25137495"/>
                  </p:ext>
                </p:extLst>
              </p:nvPr>
            </p:nvGraphicFramePr>
            <p:xfrm>
              <a:off x="2743199" y="5040320"/>
              <a:ext cx="2823103" cy="121952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08537">
                      <a:extLst>
                        <a:ext uri="{9D8B030D-6E8A-4147-A177-3AD203B41FA5}">
                          <a16:colId xmlns:a16="http://schemas.microsoft.com/office/drawing/2014/main" val="1779363625"/>
                        </a:ext>
                      </a:extLst>
                    </a:gridCol>
                    <a:gridCol w="560083">
                      <a:extLst>
                        <a:ext uri="{9D8B030D-6E8A-4147-A177-3AD203B41FA5}">
                          <a16:colId xmlns:a16="http://schemas.microsoft.com/office/drawing/2014/main" val="1852929265"/>
                        </a:ext>
                      </a:extLst>
                    </a:gridCol>
                    <a:gridCol w="1554483">
                      <a:extLst>
                        <a:ext uri="{9D8B030D-6E8A-4147-A177-3AD203B41FA5}">
                          <a16:colId xmlns:a16="http://schemas.microsoft.com/office/drawing/2014/main" val="4186040684"/>
                        </a:ext>
                      </a:extLst>
                    </a:gridCol>
                  </a:tblGrid>
                  <a:tr h="305125">
                    <a:tc>
                      <a:txBody>
                        <a:bodyPr/>
                        <a:lstStyle/>
                        <a:p>
                          <a:r>
                            <a:rPr lang="it-IT" sz="1400" b="0" dirty="0">
                              <a:solidFill>
                                <a:schemeClr val="tx1"/>
                              </a:solidFill>
                            </a:rPr>
                            <a:t>6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b="0" dirty="0">
                              <a:solidFill>
                                <a:schemeClr val="tx1"/>
                              </a:solidFill>
                            </a:rPr>
                            <a:t>4.1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5"/>
                          <a:stretch>
                            <a:fillRect l="-82031" t="-2000" r="-1563" b="-32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1539617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4.6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5"/>
                          <a:stretch>
                            <a:fillRect l="-82031" t="-100000" r="-1563" b="-2156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9139473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5.6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5"/>
                          <a:stretch>
                            <a:fillRect l="-82031" t="-204000" r="-1563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227804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6.1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5"/>
                          <a:stretch>
                            <a:fillRect l="-82031" t="-304000" r="-1563" b="-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436196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asellaDiTesto 8">
            <a:extLst>
              <a:ext uri="{FF2B5EF4-FFF2-40B4-BE49-F238E27FC236}">
                <a16:creationId xmlns:a16="http://schemas.microsoft.com/office/drawing/2014/main" id="{6729A9D1-340B-4F21-9E28-83CAFFA733F6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09DBA1B-6DA3-4759-BC3B-D144B8D6CE78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85396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3104143A-5AF5-4BEF-8F12-17C8674DA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308" y="1803146"/>
            <a:ext cx="7262211" cy="3631105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2B182424-5140-49E9-9882-834A8C693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dirty="0" err="1"/>
              <a:t>Simulation</a:t>
            </a:r>
            <a:r>
              <a:rPr lang="it-IT" sz="4000" b="1" dirty="0"/>
              <a:t> Results: </a:t>
            </a:r>
            <a:r>
              <a:rPr lang="it-IT" sz="4000" b="1" dirty="0" err="1"/>
              <a:t>Binomial</a:t>
            </a:r>
            <a:r>
              <a:rPr lang="it-IT" sz="4000" b="1" dirty="0"/>
              <a:t> Scenario (</a:t>
            </a:r>
            <a:r>
              <a:rPr lang="it-IT" sz="4000" b="1" u="sng" dirty="0"/>
              <a:t>2/2</a:t>
            </a:r>
            <a:r>
              <a:rPr lang="it-IT" sz="4000" b="1" dirty="0"/>
              <a:t>)</a:t>
            </a:r>
          </a:p>
        </p:txBody>
      </p:sp>
      <p:pic>
        <p:nvPicPr>
          <p:cNvPr id="4" name="Picture 34" descr="marchio_unipi_pant541_288">
            <a:extLst>
              <a:ext uri="{FF2B5EF4-FFF2-40B4-BE49-F238E27FC236}">
                <a16:creationId xmlns:a16="http://schemas.microsoft.com/office/drawing/2014/main" id="{2BFA5F85-AA5A-4C5A-AE71-1F3113D6D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945229" y="131885"/>
            <a:ext cx="1108537" cy="5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4CBCA052-C3E1-4957-9B4A-EC7C7641D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 Round-Robin Best CQI </a:t>
            </a:r>
            <a:r>
              <a:rPr lang="it-IT" dirty="0" err="1"/>
              <a:t>based</a:t>
            </a:r>
            <a:r>
              <a:rPr lang="it-IT" dirty="0"/>
              <a:t> </a:t>
            </a:r>
            <a:br>
              <a:rPr lang="it-IT" dirty="0"/>
            </a:br>
            <a:r>
              <a:rPr lang="it-IT" dirty="0"/>
              <a:t>Frame </a:t>
            </a:r>
            <a:r>
              <a:rPr lang="it-IT" dirty="0" err="1"/>
              <a:t>Fill</a:t>
            </a:r>
            <a:r>
              <a:rPr lang="it-IT" dirty="0"/>
              <a:t> </a:t>
            </a:r>
            <a:r>
              <a:rPr lang="it-IT" dirty="0" err="1"/>
              <a:t>Scheduler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</a:t>
            </a:r>
            <a:r>
              <a:rPr lang="it-IT" sz="1700" dirty="0"/>
              <a:t>Users 1-8 </a:t>
            </a:r>
            <a:r>
              <a:rPr lang="it-IT" sz="1700" dirty="0" err="1"/>
              <a:t>get</a:t>
            </a:r>
            <a:r>
              <a:rPr lang="it-IT" sz="1700" dirty="0"/>
              <a:t> a </a:t>
            </a:r>
            <a:r>
              <a:rPr lang="it-IT" sz="1700" b="1" dirty="0" err="1"/>
              <a:t>shorter</a:t>
            </a:r>
            <a:r>
              <a:rPr lang="it-IT" sz="1700" dirty="0"/>
              <a:t> </a:t>
            </a:r>
            <a:r>
              <a:rPr lang="it-IT" sz="1700" b="1" dirty="0" err="1"/>
              <a:t>tail</a:t>
            </a:r>
            <a:r>
              <a:rPr lang="it-IT" sz="1700" b="1" dirty="0"/>
              <a:t> </a:t>
            </a:r>
            <a:r>
              <a:rPr lang="it-IT" sz="1700" dirty="0" err="1"/>
              <a:t>before</a:t>
            </a:r>
            <a:r>
              <a:rPr lang="it-IT" sz="1700" dirty="0"/>
              <a:t> </a:t>
            </a:r>
            <a:br>
              <a:rPr lang="it-IT" sz="1700" dirty="0"/>
            </a:br>
            <a:r>
              <a:rPr lang="it-IT" sz="1700" dirty="0" err="1"/>
              <a:t>saturation</a:t>
            </a:r>
            <a:r>
              <a:rPr lang="it-IT" sz="1700" dirty="0"/>
              <a:t> </a:t>
            </a:r>
            <a:r>
              <a:rPr lang="it-IT" sz="1700" dirty="0" err="1"/>
              <a:t>that</a:t>
            </a:r>
            <a:r>
              <a:rPr lang="it-IT" sz="1700" dirty="0"/>
              <a:t> </a:t>
            </a:r>
            <a:r>
              <a:rPr lang="it-IT" sz="1700" dirty="0" err="1"/>
              <a:t>means</a:t>
            </a:r>
            <a:r>
              <a:rPr lang="it-IT" sz="1700" dirty="0"/>
              <a:t> an </a:t>
            </a:r>
            <a:r>
              <a:rPr lang="it-IT" sz="1700" dirty="0" err="1"/>
              <a:t>higher</a:t>
            </a:r>
            <a:r>
              <a:rPr lang="it-IT" sz="1700" dirty="0"/>
              <a:t> </a:t>
            </a:r>
            <a:r>
              <a:rPr lang="it-IT" sz="1700" dirty="0" err="1"/>
              <a:t>value</a:t>
            </a:r>
            <a:r>
              <a:rPr lang="it-IT" sz="1700" dirty="0"/>
              <a:t> </a:t>
            </a:r>
            <a:br>
              <a:rPr lang="it-IT" sz="1700" dirty="0"/>
            </a:br>
            <a:r>
              <a:rPr lang="it-IT" sz="1700" dirty="0" err="1"/>
              <a:t>around</a:t>
            </a:r>
            <a:r>
              <a:rPr lang="it-IT" sz="1700" dirty="0"/>
              <a:t> the </a:t>
            </a:r>
            <a:r>
              <a:rPr lang="it-IT" sz="1700" dirty="0" err="1"/>
              <a:t>peak</a:t>
            </a:r>
            <a:endParaRPr lang="it-IT" sz="17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IT" sz="1600" dirty="0" err="1"/>
              <a:t>They</a:t>
            </a:r>
            <a:r>
              <a:rPr lang="it-IT" sz="1600" dirty="0"/>
              <a:t> ‘</a:t>
            </a:r>
            <a:r>
              <a:rPr lang="it-IT" sz="1600" dirty="0" err="1"/>
              <a:t>steal</a:t>
            </a:r>
            <a:r>
              <a:rPr lang="it-IT" sz="1600" dirty="0"/>
              <a:t>’ </a:t>
            </a:r>
            <a:r>
              <a:rPr lang="it-IT" sz="1600" dirty="0" err="1"/>
              <a:t>RBs</a:t>
            </a:r>
            <a:r>
              <a:rPr lang="it-IT" sz="1600" dirty="0"/>
              <a:t> to </a:t>
            </a:r>
            <a:r>
              <a:rPr lang="it-IT" sz="1600" dirty="0" err="1"/>
              <a:t>ones</a:t>
            </a:r>
            <a:r>
              <a:rPr lang="it-IT" sz="1600" dirty="0"/>
              <a:t> with lower CQI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1600" dirty="0"/>
              <a:t>User 0 </a:t>
            </a:r>
            <a:r>
              <a:rPr lang="it-IT" sz="1600" dirty="0" err="1"/>
              <a:t>can’t</a:t>
            </a:r>
            <a:endParaRPr lang="it-IT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IT" sz="1600" dirty="0"/>
              <a:t>User 9 </a:t>
            </a:r>
            <a:r>
              <a:rPr lang="it-IT" sz="1600" dirty="0" err="1"/>
              <a:t>has</a:t>
            </a:r>
            <a:r>
              <a:rPr lang="it-IT" sz="1600" dirty="0"/>
              <a:t> </a:t>
            </a:r>
            <a:r>
              <a:rPr lang="it-IT" sz="1600" dirty="0" err="1"/>
              <a:t>nobody</a:t>
            </a:r>
            <a:r>
              <a:rPr lang="it-IT" sz="1600" dirty="0"/>
              <a:t> </a:t>
            </a:r>
            <a:r>
              <a:rPr lang="it-IT" sz="1600" dirty="0" err="1"/>
              <a:t>that</a:t>
            </a:r>
            <a:r>
              <a:rPr lang="it-IT" sz="1600" dirty="0"/>
              <a:t> ‘</a:t>
            </a:r>
            <a:r>
              <a:rPr lang="it-IT" sz="1600" dirty="0" err="1"/>
              <a:t>steals</a:t>
            </a:r>
            <a:r>
              <a:rPr lang="it-IT" sz="1600" dirty="0"/>
              <a:t>’ </a:t>
            </a:r>
            <a:r>
              <a:rPr lang="it-IT" sz="1600" dirty="0" err="1"/>
              <a:t>its</a:t>
            </a:r>
            <a:r>
              <a:rPr lang="it-IT" sz="1600" dirty="0"/>
              <a:t> </a:t>
            </a:r>
            <a:r>
              <a:rPr lang="it-IT" sz="1600" dirty="0" err="1"/>
              <a:t>RBs</a:t>
            </a:r>
            <a:endParaRPr lang="it-IT" sz="1600" dirty="0"/>
          </a:p>
          <a:p>
            <a:pPr lvl="1">
              <a:buFont typeface="Arial" panose="020B0604020202020204" pitchFamily="34" charset="0"/>
              <a:buChar char="•"/>
            </a:pPr>
            <a:endParaRPr lang="it-IT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ella 7">
                <a:extLst>
                  <a:ext uri="{FF2B5EF4-FFF2-40B4-BE49-F238E27FC236}">
                    <a16:creationId xmlns:a16="http://schemas.microsoft.com/office/drawing/2014/main" id="{C25C8FA1-E623-4D3A-86FF-08DFFFE17A5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80523291"/>
                  </p:ext>
                </p:extLst>
              </p:nvPr>
            </p:nvGraphicFramePr>
            <p:xfrm>
              <a:off x="2707691" y="5081694"/>
              <a:ext cx="2929629" cy="121952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35272">
                      <a:extLst>
                        <a:ext uri="{9D8B030D-6E8A-4147-A177-3AD203B41FA5}">
                          <a16:colId xmlns:a16="http://schemas.microsoft.com/office/drawing/2014/main" val="1779363625"/>
                        </a:ext>
                      </a:extLst>
                    </a:gridCol>
                    <a:gridCol w="581217">
                      <a:extLst>
                        <a:ext uri="{9D8B030D-6E8A-4147-A177-3AD203B41FA5}">
                          <a16:colId xmlns:a16="http://schemas.microsoft.com/office/drawing/2014/main" val="1852929265"/>
                        </a:ext>
                      </a:extLst>
                    </a:gridCol>
                    <a:gridCol w="1613140">
                      <a:extLst>
                        <a:ext uri="{9D8B030D-6E8A-4147-A177-3AD203B41FA5}">
                          <a16:colId xmlns:a16="http://schemas.microsoft.com/office/drawing/2014/main" val="4186040684"/>
                        </a:ext>
                      </a:extLst>
                    </a:gridCol>
                  </a:tblGrid>
                  <a:tr h="305125">
                    <a:tc>
                      <a:txBody>
                        <a:bodyPr/>
                        <a:lstStyle/>
                        <a:p>
                          <a:r>
                            <a:rPr lang="it-IT" sz="1400" b="0" dirty="0">
                              <a:solidFill>
                                <a:schemeClr val="tx1"/>
                              </a:solidFill>
                            </a:rPr>
                            <a:t>6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b="0" dirty="0">
                              <a:solidFill>
                                <a:schemeClr val="tx1"/>
                              </a:solidFill>
                            </a:rPr>
                            <a:t>4.6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1435511 </m:t>
                                </m:r>
                                <m:r>
                                  <a:rPr lang="it-IT" sz="1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±2868</m:t>
                                </m:r>
                              </m:oMath>
                            </m:oMathPara>
                          </a14:m>
                          <a:endParaRPr lang="it-IT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1539617"/>
                      </a:ext>
                    </a:extLst>
                  </a:tr>
                  <a:tr h="286261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5.6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1727047 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±4506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9139473"/>
                      </a:ext>
                    </a:extLst>
                  </a:tr>
                  <a:tr h="286261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6.1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1904025 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±2349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227804"/>
                      </a:ext>
                    </a:extLst>
                  </a:tr>
                  <a:tr h="286261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7.6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2370866 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±1914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1436196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ella 7">
                <a:extLst>
                  <a:ext uri="{FF2B5EF4-FFF2-40B4-BE49-F238E27FC236}">
                    <a16:creationId xmlns:a16="http://schemas.microsoft.com/office/drawing/2014/main" id="{C25C8FA1-E623-4D3A-86FF-08DFFFE17A5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80523291"/>
                  </p:ext>
                </p:extLst>
              </p:nvPr>
            </p:nvGraphicFramePr>
            <p:xfrm>
              <a:off x="2707691" y="5081694"/>
              <a:ext cx="2929629" cy="121952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35272">
                      <a:extLst>
                        <a:ext uri="{9D8B030D-6E8A-4147-A177-3AD203B41FA5}">
                          <a16:colId xmlns:a16="http://schemas.microsoft.com/office/drawing/2014/main" val="1779363625"/>
                        </a:ext>
                      </a:extLst>
                    </a:gridCol>
                    <a:gridCol w="581217">
                      <a:extLst>
                        <a:ext uri="{9D8B030D-6E8A-4147-A177-3AD203B41FA5}">
                          <a16:colId xmlns:a16="http://schemas.microsoft.com/office/drawing/2014/main" val="1852929265"/>
                        </a:ext>
                      </a:extLst>
                    </a:gridCol>
                    <a:gridCol w="1613140">
                      <a:extLst>
                        <a:ext uri="{9D8B030D-6E8A-4147-A177-3AD203B41FA5}">
                          <a16:colId xmlns:a16="http://schemas.microsoft.com/office/drawing/2014/main" val="4186040684"/>
                        </a:ext>
                      </a:extLst>
                    </a:gridCol>
                  </a:tblGrid>
                  <a:tr h="305125">
                    <a:tc>
                      <a:txBody>
                        <a:bodyPr/>
                        <a:lstStyle/>
                        <a:p>
                          <a:r>
                            <a:rPr lang="it-IT" sz="1400" b="0" dirty="0">
                              <a:solidFill>
                                <a:schemeClr val="tx1"/>
                              </a:solidFill>
                            </a:rPr>
                            <a:t>6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b="0" dirty="0">
                              <a:solidFill>
                                <a:schemeClr val="tx1"/>
                              </a:solidFill>
                            </a:rPr>
                            <a:t>4.6</a:t>
                          </a:r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4"/>
                          <a:stretch>
                            <a:fillRect l="-81887" t="-2000" r="-1509" b="-32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1539617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5.6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4"/>
                          <a:stretch>
                            <a:fillRect l="-81887" t="-100000" r="-1509" b="-2156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9139473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6.1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4"/>
                          <a:stretch>
                            <a:fillRect l="-81887" t="-204000" r="-1509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227804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7.6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4"/>
                          <a:stretch>
                            <a:fillRect l="-81887" t="-304000" r="-1509" b="-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436196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ella 8">
                <a:extLst>
                  <a:ext uri="{FF2B5EF4-FFF2-40B4-BE49-F238E27FC236}">
                    <a16:creationId xmlns:a16="http://schemas.microsoft.com/office/drawing/2014/main" id="{5735FF2B-9F35-4D48-B7FA-C62FAAED980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2104532"/>
                  </p:ext>
                </p:extLst>
              </p:nvPr>
            </p:nvGraphicFramePr>
            <p:xfrm>
              <a:off x="79335" y="4192663"/>
              <a:ext cx="2628352" cy="2133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60419">
                      <a:extLst>
                        <a:ext uri="{9D8B030D-6E8A-4147-A177-3AD203B41FA5}">
                          <a16:colId xmlns:a16="http://schemas.microsoft.com/office/drawing/2014/main" val="369336202"/>
                        </a:ext>
                      </a:extLst>
                    </a:gridCol>
                    <a:gridCol w="513965">
                      <a:extLst>
                        <a:ext uri="{9D8B030D-6E8A-4147-A177-3AD203B41FA5}">
                          <a16:colId xmlns:a16="http://schemas.microsoft.com/office/drawing/2014/main" val="599994116"/>
                        </a:ext>
                      </a:extLst>
                    </a:gridCol>
                    <a:gridCol w="1553968">
                      <a:extLst>
                        <a:ext uri="{9D8B030D-6E8A-4147-A177-3AD203B41FA5}">
                          <a16:colId xmlns:a16="http://schemas.microsoft.com/office/drawing/2014/main" val="2938673762"/>
                        </a:ext>
                      </a:extLst>
                    </a:gridCol>
                  </a:tblGrid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User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l-GR" sz="14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b="1"/>
                                      <m:t>λ</m:t>
                                    </m:r>
                                  </m:e>
                                  <m:sub>
                                    <m:r>
                                      <a:rPr lang="it-IT" sz="1400" b="1" i="1" smtClean="0">
                                        <a:latin typeface="Cambria Math" panose="02040503050406030204" pitchFamily="18" charset="0"/>
                                      </a:rPr>
                                      <m:t>𝒔𝒂𝒕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Throughput [bps]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69192922"/>
                      </a:ext>
                    </a:extLst>
                  </a:tr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342852 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±1028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72194413"/>
                      </a:ext>
                    </a:extLst>
                  </a:tr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499580 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±1092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5508924"/>
                      </a:ext>
                    </a:extLst>
                  </a:tr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2.6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749257 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±2282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154637"/>
                      </a:ext>
                    </a:extLst>
                  </a:tr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961496 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±2240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587585"/>
                      </a:ext>
                    </a:extLst>
                  </a:tr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1123105 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±1315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1874772"/>
                      </a:ext>
                    </a:extLst>
                  </a:tr>
                  <a:tr h="198537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4.1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</a:rPr>
                                  <m:t>1277408 </m:t>
                                </m:r>
                                <m:r>
                                  <a:rPr lang="it-I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±2667</m:t>
                                </m:r>
                              </m:oMath>
                            </m:oMathPara>
                          </a14:m>
                          <a:endParaRPr lang="it-IT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25349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ella 8">
                <a:extLst>
                  <a:ext uri="{FF2B5EF4-FFF2-40B4-BE49-F238E27FC236}">
                    <a16:creationId xmlns:a16="http://schemas.microsoft.com/office/drawing/2014/main" id="{5735FF2B-9F35-4D48-B7FA-C62FAAED980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2104532"/>
                  </p:ext>
                </p:extLst>
              </p:nvPr>
            </p:nvGraphicFramePr>
            <p:xfrm>
              <a:off x="79335" y="4192663"/>
              <a:ext cx="2628352" cy="21336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60419">
                      <a:extLst>
                        <a:ext uri="{9D8B030D-6E8A-4147-A177-3AD203B41FA5}">
                          <a16:colId xmlns:a16="http://schemas.microsoft.com/office/drawing/2014/main" val="369336202"/>
                        </a:ext>
                      </a:extLst>
                    </a:gridCol>
                    <a:gridCol w="513965">
                      <a:extLst>
                        <a:ext uri="{9D8B030D-6E8A-4147-A177-3AD203B41FA5}">
                          <a16:colId xmlns:a16="http://schemas.microsoft.com/office/drawing/2014/main" val="599994116"/>
                        </a:ext>
                      </a:extLst>
                    </a:gridCol>
                    <a:gridCol w="1553968">
                      <a:extLst>
                        <a:ext uri="{9D8B030D-6E8A-4147-A177-3AD203B41FA5}">
                          <a16:colId xmlns:a16="http://schemas.microsoft.com/office/drawing/2014/main" val="2938673762"/>
                        </a:ext>
                      </a:extLst>
                    </a:gridCol>
                  </a:tblGrid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User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5"/>
                          <a:stretch>
                            <a:fillRect l="-110588" t="-2000" r="-304706" b="-622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Throughput [bps]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69192922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5"/>
                          <a:stretch>
                            <a:fillRect l="-70196" t="-102000" r="-1569" b="-52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2194413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1.6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5"/>
                          <a:stretch>
                            <a:fillRect l="-70196" t="-202000" r="-1569" b="-42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15508924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2.6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5"/>
                          <a:stretch>
                            <a:fillRect l="-70196" t="-296078" r="-1569" b="-3137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154637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5"/>
                          <a:stretch>
                            <a:fillRect l="-70196" t="-404000" r="-1569" b="-2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81587585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3.6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5"/>
                          <a:stretch>
                            <a:fillRect l="-70196" t="-504000" r="-1569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41874772"/>
                      </a:ext>
                    </a:extLst>
                  </a:tr>
                  <a:tr h="304800"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it-IT" sz="1400" dirty="0"/>
                            <a:t>4.1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5"/>
                          <a:stretch>
                            <a:fillRect l="-70196" t="-604000" r="-1569" b="-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2534900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EA4AA73-8E9C-4D31-B3C9-D3CF9D465C09}"/>
              </a:ext>
            </a:extLst>
          </p:cNvPr>
          <p:cNvSpPr txBox="1"/>
          <p:nvPr/>
        </p:nvSpPr>
        <p:spPr>
          <a:xfrm>
            <a:off x="96711" y="6435973"/>
            <a:ext cx="7076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Antonio Le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Caldare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Vincenzo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Consales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Vincent della Corte - PECSN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EEF7904-1FDE-4B52-8AB1-608B869DBA87}"/>
              </a:ext>
            </a:extLst>
          </p:cNvPr>
          <p:cNvSpPr txBox="1"/>
          <p:nvPr/>
        </p:nvSpPr>
        <p:spPr>
          <a:xfrm>
            <a:off x="9081966" y="6435973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40011812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ttivo">
  <a:themeElements>
    <a:clrScheme name="Retrospettivo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ttiv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Retrospettivo</Template>
  <TotalTime>1014</TotalTime>
  <Words>635</Words>
  <Application>Microsoft Office PowerPoint</Application>
  <PresentationFormat>Widescreen</PresentationFormat>
  <Paragraphs>174</Paragraphs>
  <Slides>12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Retrospettivo</vt:lpstr>
      <vt:lpstr>ROUND ROBIN CQI BASED  CELLULAR NETWORK</vt:lpstr>
      <vt:lpstr>Cellular Network: Model of the System (1/2)</vt:lpstr>
      <vt:lpstr>Cellular Network: Model of the System (2/2)</vt:lpstr>
      <vt:lpstr>Cellular Network: Case of studies</vt:lpstr>
      <vt:lpstr>Cellular Network: Simulation Parameters </vt:lpstr>
      <vt:lpstr>Simulation Results: Uniform Scenario (1/2)</vt:lpstr>
      <vt:lpstr>Simulation Results: Uniform Scenario (2/2)</vt:lpstr>
      <vt:lpstr>Simulation Results: Binomial Scenario (1/2)</vt:lpstr>
      <vt:lpstr>Simulation Results: Binomial Scenario (2/2)</vt:lpstr>
      <vt:lpstr>Conclusions (1/3)</vt:lpstr>
      <vt:lpstr>Conclusions (2/3)</vt:lpstr>
      <vt:lpstr>Conclusions (3/3)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Evaluation  of  RR CQI based Cellular Network</dc:title>
  <dc:creator>vincent dc</dc:creator>
  <cp:lastModifiedBy>vincent dc</cp:lastModifiedBy>
  <cp:revision>105</cp:revision>
  <dcterms:created xsi:type="dcterms:W3CDTF">2018-09-11T09:14:21Z</dcterms:created>
  <dcterms:modified xsi:type="dcterms:W3CDTF">2018-09-16T22:14:25Z</dcterms:modified>
</cp:coreProperties>
</file>

<file path=docProps/thumbnail.jpeg>
</file>